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03" r:id="rId3"/>
    <p:sldId id="305" r:id="rId4"/>
    <p:sldId id="350" r:id="rId5"/>
    <p:sldId id="307" r:id="rId6"/>
    <p:sldId id="308" r:id="rId7"/>
    <p:sldId id="357" r:id="rId8"/>
    <p:sldId id="354" r:id="rId9"/>
    <p:sldId id="355" r:id="rId10"/>
    <p:sldId id="353" r:id="rId11"/>
    <p:sldId id="311" r:id="rId12"/>
    <p:sldId id="360" r:id="rId13"/>
    <p:sldId id="310" r:id="rId14"/>
    <p:sldId id="313" r:id="rId15"/>
    <p:sldId id="314" r:id="rId16"/>
    <p:sldId id="317" r:id="rId17"/>
    <p:sldId id="320" r:id="rId18"/>
    <p:sldId id="319" r:id="rId19"/>
    <p:sldId id="358" r:id="rId20"/>
    <p:sldId id="315" r:id="rId21"/>
    <p:sldId id="318" r:id="rId22"/>
    <p:sldId id="326" r:id="rId23"/>
    <p:sldId id="335" r:id="rId24"/>
    <p:sldId id="336" r:id="rId25"/>
    <p:sldId id="344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000"/>
    <a:srgbClr val="00FF00"/>
    <a:srgbClr val="0000FF"/>
    <a:srgbClr val="FF0000"/>
    <a:srgbClr val="FFFF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464" autoAdjust="0"/>
  </p:normalViewPr>
  <p:slideViewPr>
    <p:cSldViewPr>
      <p:cViewPr varScale="1">
        <p:scale>
          <a:sx n="78" d="100"/>
          <a:sy n="78" d="100"/>
        </p:scale>
        <p:origin x="-15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3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46974-0B59-4E8A-B63C-17C36A1E5B89}" type="datetimeFigureOut">
              <a:rPr kumimoji="1" lang="ja-JP" altLang="en-US" smtClean="0"/>
              <a:pPr/>
              <a:t>2010/11/17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29E16-6C5B-4D9A-8402-724BBC056C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29E16-6C5B-4D9A-8402-724BBC056C8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Arial" pitchFamily="34" charset="0"/>
              </a:defRPr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74736" y="74280"/>
            <a:ext cx="762000" cy="33038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600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40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1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hyperlink" Target="file:///C:\Program%20Files\Windows%20Media%20Player\wmplayer.exe%20C:\levoy\videos\confocal-sig04_2000kbs.m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454919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600" dirty="0" smtClean="0">
                <a:latin typeface="+mj-lt"/>
              </a:rPr>
              <a:t>Hemispherical Confocal Imaging using Turtleback Reflector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93324" y="4115962"/>
            <a:ext cx="6347116" cy="2553398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Yasuhiro Mukaigawa	(Osaka University)</a:t>
            </a:r>
          </a:p>
          <a:p>
            <a:r>
              <a:rPr lang="en-US" altLang="ja-JP" sz="2000" dirty="0" smtClean="0"/>
              <a:t>Seiichi Tagawa		(Osaka University)</a:t>
            </a:r>
          </a:p>
          <a:p>
            <a:r>
              <a:rPr lang="en-US" altLang="ja-JP" sz="2000" dirty="0" smtClean="0"/>
              <a:t>Jaewon Kim		(MIT Media Lab)</a:t>
            </a:r>
          </a:p>
          <a:p>
            <a:r>
              <a:rPr lang="en-US" altLang="ja-JP" sz="2000" dirty="0" smtClean="0"/>
              <a:t>Ramesh Raskar	(MIT Media Lab)</a:t>
            </a:r>
          </a:p>
          <a:p>
            <a:r>
              <a:rPr lang="en-US" altLang="ja-JP" sz="2000" dirty="0" smtClean="0"/>
              <a:t>Yasuyuki Matsushita	(Microsoft Research Asia)</a:t>
            </a:r>
          </a:p>
          <a:p>
            <a:r>
              <a:rPr lang="en-US" altLang="ja-JP" sz="2000" dirty="0" smtClean="0"/>
              <a:t>Yasushi Yagi 		(Osaka University)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48264" y="260648"/>
            <a:ext cx="195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+mj-lt"/>
              </a:rPr>
              <a:t>ACCV2010</a:t>
            </a:r>
            <a:endParaRPr kumimoji="1" lang="ja-JP" alt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381750"/>
            <a:ext cx="2133600" cy="339725"/>
          </a:xfrm>
          <a:prstGeom prst="rect">
            <a:avLst/>
          </a:prstGeom>
        </p:spPr>
        <p:txBody>
          <a:bodyPr/>
          <a:lstStyle/>
          <a:p>
            <a:fld id="{44056B8A-60BC-4D6C-A3AC-CCAAEDCDCFDC}" type="slidenum">
              <a:rPr lang="ja-JP" altLang="en-US"/>
              <a:pPr/>
              <a:t>10</a:t>
            </a:fld>
            <a:endParaRPr lang="en-US" altLang="ja-JP" dirty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Overview of the imaging system</a:t>
            </a:r>
            <a:endParaRPr lang="en-US" altLang="ja-JP" dirty="0"/>
          </a:p>
        </p:txBody>
      </p:sp>
      <p:pic>
        <p:nvPicPr>
          <p:cNvPr id="158724" name="Picture 4" descr="dsc_00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55551"/>
            <a:ext cx="8208962" cy="5457825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932040" y="1988840"/>
            <a:ext cx="1210588" cy="40011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Projector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36296" y="4293096"/>
            <a:ext cx="1096775" cy="40011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</a:t>
            </a:r>
            <a:r>
              <a:rPr kumimoji="1" lang="en-US" altLang="ja-JP" sz="2000" dirty="0" smtClean="0"/>
              <a:t>amera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88900" y="3748970"/>
            <a:ext cx="2368084" cy="40011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</a:t>
            </a:r>
            <a:r>
              <a:rPr kumimoji="1" lang="en-US" altLang="ja-JP" sz="2000" dirty="0" smtClean="0"/>
              <a:t>urtleback reflector</a:t>
            </a:r>
            <a:endParaRPr kumimoji="1" lang="ja-JP" altLang="en-US" sz="2000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851920" y="4437112"/>
            <a:ext cx="2304256" cy="7200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3857625" y="3371850"/>
            <a:ext cx="1314450" cy="777230"/>
          </a:xfrm>
          <a:custGeom>
            <a:avLst/>
            <a:gdLst>
              <a:gd name="connsiteX0" fmla="*/ 1314450 w 1328738"/>
              <a:gd name="connsiteY0" fmla="*/ 0 h 742950"/>
              <a:gd name="connsiteX1" fmla="*/ 1328738 w 1328738"/>
              <a:gd name="connsiteY1" fmla="*/ 742950 h 742950"/>
              <a:gd name="connsiteX2" fmla="*/ 0 w 1328738"/>
              <a:gd name="connsiteY2" fmla="*/ 728663 h 742950"/>
              <a:gd name="connsiteX0" fmla="*/ 1314450 w 1314450"/>
              <a:gd name="connsiteY0" fmla="*/ 0 h 777230"/>
              <a:gd name="connsiteX1" fmla="*/ 1290439 w 1314450"/>
              <a:gd name="connsiteY1" fmla="*/ 777230 h 777230"/>
              <a:gd name="connsiteX2" fmla="*/ 0 w 1314450"/>
              <a:gd name="connsiteY2" fmla="*/ 728663 h 77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777230">
                <a:moveTo>
                  <a:pt x="1314450" y="0"/>
                </a:moveTo>
                <a:lnTo>
                  <a:pt x="1290439" y="777230"/>
                </a:lnTo>
                <a:lnTo>
                  <a:pt x="0" y="728663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19089334">
            <a:off x="4264419" y="5193370"/>
            <a:ext cx="1680268" cy="40011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Beam splitter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Preliminary experiment (1)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20"/>
            <a:ext cx="8229600" cy="648090"/>
          </a:xfrm>
        </p:spPr>
        <p:txBody>
          <a:bodyPr/>
          <a:lstStyle/>
          <a:p>
            <a:r>
              <a:rPr lang="en-US" altLang="ja-JP" dirty="0" smtClean="0"/>
              <a:t>Hemispherical synthetic aperture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pic>
        <p:nvPicPr>
          <p:cNvPr id="7" name="図 6" descr="scene_orangeme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2708" y="1988800"/>
            <a:ext cx="2093762" cy="1656230"/>
          </a:xfrm>
          <a:prstGeom prst="rect">
            <a:avLst/>
          </a:prstGeom>
        </p:spPr>
      </p:pic>
      <p:pic>
        <p:nvPicPr>
          <p:cNvPr id="11" name="図 10" descr="example_tex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70" y="1988800"/>
            <a:ext cx="1578550" cy="1282572"/>
          </a:xfrm>
          <a:prstGeom prst="rect">
            <a:avLst/>
          </a:prstGeom>
        </p:spPr>
      </p:pic>
      <p:pic>
        <p:nvPicPr>
          <p:cNvPr id="17" name="図 16" descr="DOF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6398" y="3861060"/>
            <a:ext cx="1440160" cy="144016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95420" y="529197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# of camera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60802" y="5291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pic>
        <p:nvPicPr>
          <p:cNvPr id="24" name="図 23" descr="DOF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2628" y="3861060"/>
            <a:ext cx="1440160" cy="144016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958692" y="5291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endParaRPr kumimoji="1" lang="ja-JP" altLang="en-US" dirty="0"/>
          </a:p>
        </p:txBody>
      </p:sp>
      <p:pic>
        <p:nvPicPr>
          <p:cNvPr id="27" name="図 26" descr="DOF_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38858" y="3861060"/>
            <a:ext cx="1440160" cy="144016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5556258" y="528268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  <p:pic>
        <p:nvPicPr>
          <p:cNvPr id="31" name="図 30" descr="DOF_50.png"/>
          <p:cNvPicPr>
            <a:picLocks noChangeAspect="1"/>
          </p:cNvPicPr>
          <p:nvPr/>
        </p:nvPicPr>
        <p:blipFill>
          <a:blip r:embed="rId7" cstate="print">
            <a:lum bright="14000" contrast="14000"/>
          </a:blip>
          <a:stretch>
            <a:fillRect/>
          </a:stretch>
        </p:blipFill>
        <p:spPr>
          <a:xfrm>
            <a:off x="6694984" y="3861060"/>
            <a:ext cx="1440160" cy="1440160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7212384" y="528268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34" name="左右矢印 33"/>
          <p:cNvSpPr/>
          <p:nvPr/>
        </p:nvSpPr>
        <p:spPr bwMode="auto">
          <a:xfrm>
            <a:off x="1726358" y="5517290"/>
            <a:ext cx="6408890" cy="648072"/>
          </a:xfrm>
          <a:prstGeom prst="left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16771" y="566130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Small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182838" y="565201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Large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551028" y="565201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Hemisphere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2482" y="566138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perture</a:t>
            </a:r>
            <a:endParaRPr kumimoji="1" lang="ja-JP" altLang="en-US" dirty="0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 flipV="1">
            <a:off x="1974095" y="314109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1974095" y="277914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331550" y="285305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dirty="0"/>
              <a:t>2mm</a:t>
            </a: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3563860" y="3275698"/>
            <a:ext cx="1723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/>
              <a:t>Textured </a:t>
            </a:r>
            <a:r>
              <a:rPr lang="en-US" altLang="ja-JP" dirty="0"/>
              <a:t>paper</a:t>
            </a:r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1691600" y="2132820"/>
            <a:ext cx="1582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/>
              <a:t>Orange mesh</a:t>
            </a:r>
            <a:endParaRPr lang="en-US" altLang="ja-JP" dirty="0"/>
          </a:p>
        </p:txBody>
      </p:sp>
      <p:sp>
        <p:nvSpPr>
          <p:cNvPr id="90" name="フリーフォーム 89"/>
          <p:cNvSpPr/>
          <p:nvPr/>
        </p:nvSpPr>
        <p:spPr bwMode="auto">
          <a:xfrm>
            <a:off x="2123660" y="2780910"/>
            <a:ext cx="1084521" cy="361507"/>
          </a:xfrm>
          <a:custGeom>
            <a:avLst/>
            <a:gdLst>
              <a:gd name="connsiteX0" fmla="*/ 361507 w 1084521"/>
              <a:gd name="connsiteY0" fmla="*/ 0 h 361507"/>
              <a:gd name="connsiteX1" fmla="*/ 0 w 1084521"/>
              <a:gd name="connsiteY1" fmla="*/ 350874 h 361507"/>
              <a:gd name="connsiteX2" fmla="*/ 754912 w 1084521"/>
              <a:gd name="connsiteY2" fmla="*/ 361507 h 361507"/>
              <a:gd name="connsiteX3" fmla="*/ 1084521 w 1084521"/>
              <a:gd name="connsiteY3" fmla="*/ 0 h 361507"/>
              <a:gd name="connsiteX4" fmla="*/ 361507 w 1084521"/>
              <a:gd name="connsiteY4" fmla="*/ 0 h 3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521" h="361507">
                <a:moveTo>
                  <a:pt x="361507" y="0"/>
                </a:moveTo>
                <a:lnTo>
                  <a:pt x="0" y="350874"/>
                </a:lnTo>
                <a:lnTo>
                  <a:pt x="754912" y="361507"/>
                </a:lnTo>
                <a:lnTo>
                  <a:pt x="1084521" y="0"/>
                </a:lnTo>
                <a:lnTo>
                  <a:pt x="36150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1" name="グループ化 90"/>
          <p:cNvGrpSpPr/>
          <p:nvPr/>
        </p:nvGrpSpPr>
        <p:grpSpPr>
          <a:xfrm>
            <a:off x="2123660" y="2564880"/>
            <a:ext cx="1008140" cy="432060"/>
            <a:chOff x="2123660" y="1916790"/>
            <a:chExt cx="1008140" cy="432060"/>
          </a:xfrm>
        </p:grpSpPr>
        <p:sp>
          <p:nvSpPr>
            <p:cNvPr id="76" name="Line 29"/>
            <p:cNvSpPr>
              <a:spLocks noChangeShapeType="1"/>
            </p:cNvSpPr>
            <p:nvPr/>
          </p:nvSpPr>
          <p:spPr bwMode="auto">
            <a:xfrm flipH="1" flipV="1">
              <a:off x="2411700" y="1988800"/>
              <a:ext cx="720100" cy="0"/>
            </a:xfrm>
            <a:prstGeom prst="line">
              <a:avLst/>
            </a:prstGeom>
            <a:noFill/>
            <a:ln w="28575">
              <a:solidFill>
                <a:srgbClr val="FF3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Line 29"/>
            <p:cNvSpPr>
              <a:spLocks noChangeShapeType="1"/>
            </p:cNvSpPr>
            <p:nvPr/>
          </p:nvSpPr>
          <p:spPr bwMode="auto">
            <a:xfrm flipH="1" flipV="1">
              <a:off x="2339690" y="2060810"/>
              <a:ext cx="720100" cy="0"/>
            </a:xfrm>
            <a:prstGeom prst="line">
              <a:avLst/>
            </a:prstGeom>
            <a:noFill/>
            <a:ln w="28575">
              <a:solidFill>
                <a:srgbClr val="FF3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 flipH="1" flipV="1">
              <a:off x="2267680" y="2132820"/>
              <a:ext cx="720100" cy="0"/>
            </a:xfrm>
            <a:prstGeom prst="line">
              <a:avLst/>
            </a:prstGeom>
            <a:noFill/>
            <a:ln w="28575">
              <a:solidFill>
                <a:srgbClr val="FF3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Line 29"/>
            <p:cNvSpPr>
              <a:spLocks noChangeShapeType="1"/>
            </p:cNvSpPr>
            <p:nvPr/>
          </p:nvSpPr>
          <p:spPr bwMode="auto">
            <a:xfrm flipH="1" flipV="1">
              <a:off x="2195670" y="2204830"/>
              <a:ext cx="720100" cy="0"/>
            </a:xfrm>
            <a:prstGeom prst="line">
              <a:avLst/>
            </a:prstGeom>
            <a:noFill/>
            <a:ln w="28575">
              <a:solidFill>
                <a:srgbClr val="FF3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Line 29"/>
            <p:cNvSpPr>
              <a:spLocks noChangeShapeType="1"/>
            </p:cNvSpPr>
            <p:nvPr/>
          </p:nvSpPr>
          <p:spPr bwMode="auto">
            <a:xfrm flipH="1" flipV="1">
              <a:off x="2123660" y="2276840"/>
              <a:ext cx="720100" cy="0"/>
            </a:xfrm>
            <a:prstGeom prst="line">
              <a:avLst/>
            </a:prstGeom>
            <a:noFill/>
            <a:ln w="28575">
              <a:solidFill>
                <a:srgbClr val="FF3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Line 29"/>
            <p:cNvSpPr>
              <a:spLocks noChangeShapeType="1"/>
            </p:cNvSpPr>
            <p:nvPr/>
          </p:nvSpPr>
          <p:spPr bwMode="auto">
            <a:xfrm flipH="1">
              <a:off x="2123660" y="1916790"/>
              <a:ext cx="432060" cy="432060"/>
            </a:xfrm>
            <a:prstGeom prst="line">
              <a:avLst/>
            </a:prstGeom>
            <a:noFill/>
            <a:ln w="28575">
              <a:solidFill>
                <a:srgbClr val="FF3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Line 29"/>
            <p:cNvSpPr>
              <a:spLocks noChangeShapeType="1"/>
            </p:cNvSpPr>
            <p:nvPr/>
          </p:nvSpPr>
          <p:spPr bwMode="auto">
            <a:xfrm flipH="1">
              <a:off x="2195670" y="1916790"/>
              <a:ext cx="432060" cy="432060"/>
            </a:xfrm>
            <a:prstGeom prst="line">
              <a:avLst/>
            </a:prstGeom>
            <a:noFill/>
            <a:ln w="28575">
              <a:solidFill>
                <a:srgbClr val="FF3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Line 29"/>
            <p:cNvSpPr>
              <a:spLocks noChangeShapeType="1"/>
            </p:cNvSpPr>
            <p:nvPr/>
          </p:nvSpPr>
          <p:spPr bwMode="auto">
            <a:xfrm flipH="1">
              <a:off x="2267680" y="1916790"/>
              <a:ext cx="432060" cy="432060"/>
            </a:xfrm>
            <a:prstGeom prst="line">
              <a:avLst/>
            </a:prstGeom>
            <a:noFill/>
            <a:ln w="28575">
              <a:solidFill>
                <a:srgbClr val="FF3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Line 29"/>
            <p:cNvSpPr>
              <a:spLocks noChangeShapeType="1"/>
            </p:cNvSpPr>
            <p:nvPr/>
          </p:nvSpPr>
          <p:spPr bwMode="auto">
            <a:xfrm flipH="1">
              <a:off x="2339690" y="1916790"/>
              <a:ext cx="432060" cy="432060"/>
            </a:xfrm>
            <a:prstGeom prst="line">
              <a:avLst/>
            </a:prstGeom>
            <a:noFill/>
            <a:ln w="28575">
              <a:solidFill>
                <a:srgbClr val="FF3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Line 29"/>
            <p:cNvSpPr>
              <a:spLocks noChangeShapeType="1"/>
            </p:cNvSpPr>
            <p:nvPr/>
          </p:nvSpPr>
          <p:spPr bwMode="auto">
            <a:xfrm flipH="1">
              <a:off x="2411700" y="1916790"/>
              <a:ext cx="432060" cy="432060"/>
            </a:xfrm>
            <a:prstGeom prst="line">
              <a:avLst/>
            </a:prstGeom>
            <a:noFill/>
            <a:ln w="28575">
              <a:solidFill>
                <a:srgbClr val="FF3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Line 29"/>
            <p:cNvSpPr>
              <a:spLocks noChangeShapeType="1"/>
            </p:cNvSpPr>
            <p:nvPr/>
          </p:nvSpPr>
          <p:spPr bwMode="auto">
            <a:xfrm flipH="1">
              <a:off x="2483710" y="1916790"/>
              <a:ext cx="432060" cy="432060"/>
            </a:xfrm>
            <a:prstGeom prst="line">
              <a:avLst/>
            </a:prstGeom>
            <a:noFill/>
            <a:ln w="28575">
              <a:solidFill>
                <a:srgbClr val="FF3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Line 29"/>
            <p:cNvSpPr>
              <a:spLocks noChangeShapeType="1"/>
            </p:cNvSpPr>
            <p:nvPr/>
          </p:nvSpPr>
          <p:spPr bwMode="auto">
            <a:xfrm flipH="1">
              <a:off x="2555720" y="1916790"/>
              <a:ext cx="432060" cy="432060"/>
            </a:xfrm>
            <a:prstGeom prst="line">
              <a:avLst/>
            </a:prstGeom>
            <a:noFill/>
            <a:ln w="28575">
              <a:solidFill>
                <a:srgbClr val="FF3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Line 29"/>
            <p:cNvSpPr>
              <a:spLocks noChangeShapeType="1"/>
            </p:cNvSpPr>
            <p:nvPr/>
          </p:nvSpPr>
          <p:spPr bwMode="auto">
            <a:xfrm flipH="1">
              <a:off x="2627730" y="1916790"/>
              <a:ext cx="432060" cy="432060"/>
            </a:xfrm>
            <a:prstGeom prst="line">
              <a:avLst/>
            </a:prstGeom>
            <a:noFill/>
            <a:ln w="28575">
              <a:solidFill>
                <a:srgbClr val="FF3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Line 29"/>
            <p:cNvSpPr>
              <a:spLocks noChangeShapeType="1"/>
            </p:cNvSpPr>
            <p:nvPr/>
          </p:nvSpPr>
          <p:spPr bwMode="auto">
            <a:xfrm flipH="1">
              <a:off x="2699740" y="1916790"/>
              <a:ext cx="432060" cy="432060"/>
            </a:xfrm>
            <a:prstGeom prst="line">
              <a:avLst/>
            </a:prstGeom>
            <a:noFill/>
            <a:ln w="28575">
              <a:solidFill>
                <a:srgbClr val="FF3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95" name="直線矢印コネクタ 94"/>
          <p:cNvCxnSpPr/>
          <p:nvPr/>
        </p:nvCxnSpPr>
        <p:spPr>
          <a:xfrm rot="10800000" flipV="1">
            <a:off x="3131800" y="2780910"/>
            <a:ext cx="504070" cy="144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Preliminary experiment (2)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7349"/>
            <a:ext cx="8229600" cy="1080098"/>
          </a:xfrm>
        </p:spPr>
        <p:txBody>
          <a:bodyPr/>
          <a:lstStyle/>
          <a:p>
            <a:r>
              <a:rPr kumimoji="1" lang="en-US" altLang="ja-JP" dirty="0" smtClean="0"/>
              <a:t>Covered by yellow dense mesh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52226" name="Picture 2" descr="\\172.16.157.165\Home\paper\Publish\Turtleback\ACCV2010\package\LaTeX-source\images\abcd_nonwoven_synth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1923377"/>
            <a:ext cx="971550" cy="971550"/>
          </a:xfrm>
          <a:prstGeom prst="rect">
            <a:avLst/>
          </a:prstGeom>
          <a:noFill/>
        </p:spPr>
      </p:pic>
      <p:pic>
        <p:nvPicPr>
          <p:cNvPr id="52227" name="Picture 3" descr="\\172.16.157.165\Home\paper\Publish\Turtleback\ACCV2010\package\LaTeX-source\images\abcd_nonwoven_synth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580" y="1923377"/>
            <a:ext cx="971550" cy="971550"/>
          </a:xfrm>
          <a:prstGeom prst="rect">
            <a:avLst/>
          </a:prstGeom>
          <a:noFill/>
        </p:spPr>
      </p:pic>
      <p:pic>
        <p:nvPicPr>
          <p:cNvPr id="52228" name="Picture 4" descr="\\172.16.157.165\Home\paper\Publish\Turtleback\ACCV2010\package\LaTeX-source\images\abcd_nonwoven_synth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20" y="1923377"/>
            <a:ext cx="971550" cy="971550"/>
          </a:xfrm>
          <a:prstGeom prst="rect">
            <a:avLst/>
          </a:prstGeom>
          <a:noFill/>
        </p:spPr>
      </p:pic>
      <p:pic>
        <p:nvPicPr>
          <p:cNvPr id="52229" name="Picture 5" descr="\\172.16.157.165\Home\paper\Publish\Turtleback\ACCV2010\package\LaTeX-source\images\abcd_nonwoven_synth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60" y="1923377"/>
            <a:ext cx="971550" cy="971550"/>
          </a:xfrm>
          <a:prstGeom prst="rect">
            <a:avLst/>
          </a:prstGeom>
          <a:noFill/>
        </p:spPr>
      </p:pic>
      <p:pic>
        <p:nvPicPr>
          <p:cNvPr id="52231" name="Picture 7" descr="\\172.16.157.165\Home\paper\Publish\Turtleback\ACCV2010\package\LaTeX-source\images\abcd_nonwoven_synth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40" y="1923377"/>
            <a:ext cx="971550" cy="971550"/>
          </a:xfrm>
          <a:prstGeom prst="rect">
            <a:avLst/>
          </a:prstGeom>
          <a:noFill/>
        </p:spPr>
      </p:pic>
      <p:pic>
        <p:nvPicPr>
          <p:cNvPr id="52232" name="Picture 8" descr="\\172.16.157.165\Home\paper\Publish\Turtleback\ACCV2010\package\LaTeX-source\images\abcd_nonwoven_synth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80" y="1923377"/>
            <a:ext cx="971550" cy="971550"/>
          </a:xfrm>
          <a:prstGeom prst="rect">
            <a:avLst/>
          </a:prstGeom>
          <a:noFill/>
        </p:spPr>
      </p:pic>
      <p:pic>
        <p:nvPicPr>
          <p:cNvPr id="52233" name="Picture 9" descr="\\172.16.157.165\Home\paper\Publish\Turtleback\ACCV2010\package\LaTeX-source\images\abcd_nonwoven_synth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320" y="1923377"/>
            <a:ext cx="971550" cy="971550"/>
          </a:xfrm>
          <a:prstGeom prst="rect">
            <a:avLst/>
          </a:prstGeom>
          <a:noFill/>
        </p:spPr>
      </p:pic>
      <p:pic>
        <p:nvPicPr>
          <p:cNvPr id="52234" name="Picture 10" descr="\\172.16.157.165\Home\paper\Publish\Turtleback\ACCV2010\package\LaTeX-source\images\abcd_nonwoven_synth5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6115" y="1923377"/>
            <a:ext cx="971550" cy="971550"/>
          </a:xfrm>
          <a:prstGeom prst="rect">
            <a:avLst/>
          </a:prstGeom>
          <a:noFill/>
        </p:spPr>
      </p:pic>
      <p:pic>
        <p:nvPicPr>
          <p:cNvPr id="52235" name="Picture 11" descr="\\172.16.157.165\Home\paper\Publish\Turtleback\ACCV2010\package\LaTeX-source\images\capture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42067" y="3693094"/>
            <a:ext cx="3630433" cy="2904346"/>
          </a:xfrm>
          <a:prstGeom prst="rect">
            <a:avLst/>
          </a:prstGeom>
          <a:noFill/>
        </p:spPr>
      </p:pic>
      <p:pic>
        <p:nvPicPr>
          <p:cNvPr id="52236" name="Picture 12" descr="\\172.16.157.165\Home\paper\Publish\Turtleback\ACCV2010\package\LaTeX-source\images\realscen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520" y="3717040"/>
            <a:ext cx="3193840" cy="2873626"/>
          </a:xfrm>
          <a:prstGeom prst="rect">
            <a:avLst/>
          </a:prstGeom>
          <a:noFill/>
        </p:spPr>
      </p:pic>
      <p:sp>
        <p:nvSpPr>
          <p:cNvPr id="16" name="左右矢印 15"/>
          <p:cNvSpPr/>
          <p:nvPr/>
        </p:nvSpPr>
        <p:spPr bwMode="auto">
          <a:xfrm>
            <a:off x="611450" y="2924930"/>
            <a:ext cx="8209140" cy="648072"/>
          </a:xfrm>
          <a:prstGeom prst="left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57843" y="306894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Small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21599" y="305965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Large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47974" y="305965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Hemisphere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99990" y="213940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...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16563" y="620416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2400x2000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Decomposition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10"/>
            <a:ext cx="6203090" cy="252028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Undesired phenomena</a:t>
            </a:r>
          </a:p>
          <a:p>
            <a:pPr lvl="1"/>
            <a:r>
              <a:rPr lang="en-US" altLang="ja-JP" sz="2400" dirty="0" smtClean="0"/>
              <a:t>reflection from unfocused depth</a:t>
            </a:r>
          </a:p>
          <a:p>
            <a:pPr lvl="1"/>
            <a:r>
              <a:rPr lang="en-US" altLang="ja-JP" sz="2400" dirty="0" smtClean="0"/>
              <a:t>scattering</a:t>
            </a:r>
          </a:p>
          <a:p>
            <a:r>
              <a:rPr lang="en-US" altLang="ja-JP" dirty="0" smtClean="0"/>
              <a:t>Eliminate undesired components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25" name="図 24" descr="DOF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210" y="980660"/>
            <a:ext cx="1440160" cy="1440160"/>
          </a:xfrm>
          <a:prstGeom prst="rect">
            <a:avLst/>
          </a:prstGeom>
        </p:spPr>
      </p:pic>
      <p:pic>
        <p:nvPicPr>
          <p:cNvPr id="26" name="図 25" descr="DOF_50.png"/>
          <p:cNvPicPr>
            <a:picLocks noChangeAspect="1"/>
          </p:cNvPicPr>
          <p:nvPr/>
        </p:nvPicPr>
        <p:blipFill>
          <a:blip r:embed="rId3" cstate="print">
            <a:lum bright="14000" contrast="14000"/>
          </a:blip>
          <a:stretch>
            <a:fillRect/>
          </a:stretch>
        </p:blipFill>
        <p:spPr>
          <a:xfrm>
            <a:off x="7407774" y="980660"/>
            <a:ext cx="1440160" cy="144016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7335764" y="242086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Blurred mesh</a:t>
            </a:r>
            <a:endParaRPr kumimoji="1" lang="ja-JP" altLang="en-US" dirty="0"/>
          </a:p>
        </p:txBody>
      </p:sp>
      <p:pic>
        <p:nvPicPr>
          <p:cNvPr id="5" name="図 4" descr="nikon-digital-camera-selec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2783" y="3501010"/>
            <a:ext cx="756084" cy="756084"/>
          </a:xfrm>
          <a:prstGeom prst="rect">
            <a:avLst/>
          </a:prstGeom>
        </p:spPr>
      </p:pic>
      <p:sp>
        <p:nvSpPr>
          <p:cNvPr id="23" name="Oval 158"/>
          <p:cNvSpPr>
            <a:spLocks noChangeArrowheads="1"/>
          </p:cNvSpPr>
          <p:nvPr/>
        </p:nvSpPr>
        <p:spPr bwMode="auto">
          <a:xfrm>
            <a:off x="842900" y="3861052"/>
            <a:ext cx="144016" cy="144016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>
            <a:off x="590872" y="4217830"/>
            <a:ext cx="2789237" cy="1587500"/>
          </a:xfrm>
          <a:custGeom>
            <a:avLst/>
            <a:gdLst/>
            <a:ahLst/>
            <a:cxnLst>
              <a:cxn ang="0">
                <a:pos x="1320" y="922"/>
              </a:cxn>
              <a:cxn ang="0">
                <a:pos x="316" y="922"/>
              </a:cxn>
              <a:cxn ang="0">
                <a:pos x="76" y="544"/>
              </a:cxn>
              <a:cxn ang="0">
                <a:pos x="770" y="15"/>
              </a:cxn>
              <a:cxn ang="0">
                <a:pos x="1665" y="451"/>
              </a:cxn>
              <a:cxn ang="0">
                <a:pos x="1320" y="922"/>
              </a:cxn>
            </a:cxnLst>
            <a:rect l="0" t="0" r="r" b="b"/>
            <a:pathLst>
              <a:path w="1757" h="1000">
                <a:moveTo>
                  <a:pt x="1320" y="922"/>
                </a:moveTo>
                <a:cubicBezTo>
                  <a:pt x="1095" y="1000"/>
                  <a:pt x="523" y="985"/>
                  <a:pt x="316" y="922"/>
                </a:cubicBezTo>
                <a:cubicBezTo>
                  <a:pt x="109" y="859"/>
                  <a:pt x="0" y="695"/>
                  <a:pt x="76" y="544"/>
                </a:cubicBezTo>
                <a:cubicBezTo>
                  <a:pt x="152" y="393"/>
                  <a:pt x="505" y="30"/>
                  <a:pt x="770" y="15"/>
                </a:cubicBezTo>
                <a:cubicBezTo>
                  <a:pt x="1035" y="0"/>
                  <a:pt x="1573" y="300"/>
                  <a:pt x="1665" y="451"/>
                </a:cubicBezTo>
                <a:cubicBezTo>
                  <a:pt x="1757" y="602"/>
                  <a:pt x="1545" y="844"/>
                  <a:pt x="1320" y="922"/>
                </a:cubicBezTo>
                <a:close/>
              </a:path>
            </a:pathLst>
          </a:cu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rgbClr val="FFCC66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757887" y="515794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757887" y="559000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13867" y="5445280"/>
            <a:ext cx="2664370" cy="14402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V="1">
            <a:off x="613867" y="5589298"/>
            <a:ext cx="2664370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9139" y="5591059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F</a:t>
            </a:r>
            <a:r>
              <a:rPr kumimoji="1" lang="en-US" altLang="ja-JP" dirty="0" smtClean="0"/>
              <a:t>ocused</a:t>
            </a:r>
          </a:p>
          <a:p>
            <a:pPr algn="ctr"/>
            <a:r>
              <a:rPr kumimoji="1" lang="en-US" altLang="ja-JP" dirty="0" smtClean="0"/>
              <a:t>depth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51400" y="400508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Light</a:t>
            </a:r>
          </a:p>
          <a:p>
            <a:pPr algn="ctr"/>
            <a:r>
              <a:rPr kumimoji="1" lang="en-US" altLang="ja-JP" dirty="0" smtClean="0"/>
              <a:t>source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1963060" y="4346076"/>
            <a:ext cx="3053285" cy="1171214"/>
            <a:chOff x="1963060" y="4346076"/>
            <a:chExt cx="3053285" cy="1171214"/>
          </a:xfrm>
        </p:grpSpPr>
        <p:sp>
          <p:nvSpPr>
            <p:cNvPr id="56" name="フリーフォーム 55"/>
            <p:cNvSpPr/>
            <p:nvPr/>
          </p:nvSpPr>
          <p:spPr>
            <a:xfrm>
              <a:off x="1963060" y="4346076"/>
              <a:ext cx="938784" cy="1060704"/>
            </a:xfrm>
            <a:custGeom>
              <a:avLst/>
              <a:gdLst>
                <a:gd name="connsiteX0" fmla="*/ 0 w 938784"/>
                <a:gd name="connsiteY0" fmla="*/ 1060704 h 1060704"/>
                <a:gd name="connsiteX1" fmla="*/ 0 w 938784"/>
                <a:gd name="connsiteY1" fmla="*/ 1060704 h 1060704"/>
                <a:gd name="connsiteX2" fmla="*/ 146304 w 938784"/>
                <a:gd name="connsiteY2" fmla="*/ 682752 h 1060704"/>
                <a:gd name="connsiteX3" fmla="*/ 646176 w 938784"/>
                <a:gd name="connsiteY3" fmla="*/ 853440 h 1060704"/>
                <a:gd name="connsiteX4" fmla="*/ 426720 w 938784"/>
                <a:gd name="connsiteY4" fmla="*/ 353568 h 1060704"/>
                <a:gd name="connsiteX5" fmla="*/ 804672 w 938784"/>
                <a:gd name="connsiteY5" fmla="*/ 365760 h 1060704"/>
                <a:gd name="connsiteX6" fmla="*/ 938784 w 938784"/>
                <a:gd name="connsiteY6" fmla="*/ 0 h 1060704"/>
                <a:gd name="connsiteX0" fmla="*/ 0 w 938784"/>
                <a:gd name="connsiteY0" fmla="*/ 1060704 h 1060704"/>
                <a:gd name="connsiteX1" fmla="*/ 0 w 938784"/>
                <a:gd name="connsiteY1" fmla="*/ 1060704 h 1060704"/>
                <a:gd name="connsiteX2" fmla="*/ 146304 w 938784"/>
                <a:gd name="connsiteY2" fmla="*/ 682752 h 1060704"/>
                <a:gd name="connsiteX3" fmla="*/ 646176 w 938784"/>
                <a:gd name="connsiteY3" fmla="*/ 853440 h 1060704"/>
                <a:gd name="connsiteX4" fmla="*/ 426720 w 938784"/>
                <a:gd name="connsiteY4" fmla="*/ 353568 h 1060704"/>
                <a:gd name="connsiteX5" fmla="*/ 896064 w 938784"/>
                <a:gd name="connsiteY5" fmla="*/ 379072 h 1060704"/>
                <a:gd name="connsiteX6" fmla="*/ 938784 w 938784"/>
                <a:gd name="connsiteY6" fmla="*/ 0 h 1060704"/>
                <a:gd name="connsiteX0" fmla="*/ 0 w 938784"/>
                <a:gd name="connsiteY0" fmla="*/ 1060704 h 1060704"/>
                <a:gd name="connsiteX1" fmla="*/ 0 w 938784"/>
                <a:gd name="connsiteY1" fmla="*/ 1060704 h 1060704"/>
                <a:gd name="connsiteX2" fmla="*/ 146304 w 938784"/>
                <a:gd name="connsiteY2" fmla="*/ 682752 h 1060704"/>
                <a:gd name="connsiteX3" fmla="*/ 536024 w 938784"/>
                <a:gd name="connsiteY3" fmla="*/ 775116 h 1060704"/>
                <a:gd name="connsiteX4" fmla="*/ 426720 w 938784"/>
                <a:gd name="connsiteY4" fmla="*/ 353568 h 1060704"/>
                <a:gd name="connsiteX5" fmla="*/ 896064 w 938784"/>
                <a:gd name="connsiteY5" fmla="*/ 379072 h 1060704"/>
                <a:gd name="connsiteX6" fmla="*/ 938784 w 938784"/>
                <a:gd name="connsiteY6" fmla="*/ 0 h 106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784" h="1060704">
                  <a:moveTo>
                    <a:pt x="0" y="1060704"/>
                  </a:moveTo>
                  <a:lnTo>
                    <a:pt x="0" y="1060704"/>
                  </a:lnTo>
                  <a:lnTo>
                    <a:pt x="146304" y="682752"/>
                  </a:lnTo>
                  <a:lnTo>
                    <a:pt x="536024" y="775116"/>
                  </a:lnTo>
                  <a:lnTo>
                    <a:pt x="426720" y="353568"/>
                  </a:lnTo>
                  <a:lnTo>
                    <a:pt x="896064" y="379072"/>
                  </a:lnTo>
                  <a:lnTo>
                    <a:pt x="938784" y="0"/>
                  </a:ln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792933" y="5147958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S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cattering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1" name="直線コネクタ 60"/>
            <p:cNvCxnSpPr>
              <a:stCxn id="56" idx="3"/>
              <a:endCxn id="59" idx="1"/>
            </p:cNvCxnSpPr>
            <p:nvPr/>
          </p:nvCxnSpPr>
          <p:spPr>
            <a:xfrm>
              <a:off x="2499084" y="5121192"/>
              <a:ext cx="1293849" cy="2114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/>
          <p:cNvGrpSpPr/>
          <p:nvPr/>
        </p:nvGrpSpPr>
        <p:grpSpPr>
          <a:xfrm>
            <a:off x="1092228" y="4005080"/>
            <a:ext cx="4590966" cy="1080150"/>
            <a:chOff x="1092228" y="4005080"/>
            <a:chExt cx="4590966" cy="1080150"/>
          </a:xfrm>
        </p:grpSpPr>
        <p:grpSp>
          <p:nvGrpSpPr>
            <p:cNvPr id="57" name="グループ化 56"/>
            <p:cNvGrpSpPr/>
            <p:nvPr/>
          </p:nvGrpSpPr>
          <p:grpSpPr>
            <a:xfrm>
              <a:off x="1092228" y="4005080"/>
              <a:ext cx="1692188" cy="720080"/>
              <a:chOff x="6228184" y="4401108"/>
              <a:chExt cx="1692188" cy="720080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6228184" y="4401108"/>
                <a:ext cx="900100" cy="72008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矢印コネクタ 54"/>
              <p:cNvCxnSpPr/>
              <p:nvPr/>
            </p:nvCxnSpPr>
            <p:spPr>
              <a:xfrm flipV="1">
                <a:off x="7092280" y="4581128"/>
                <a:ext cx="828092" cy="54006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テキスト ボックス 57"/>
            <p:cNvSpPr txBox="1"/>
            <p:nvPr/>
          </p:nvSpPr>
          <p:spPr>
            <a:xfrm>
              <a:off x="3792933" y="4438899"/>
              <a:ext cx="1890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B050"/>
                  </a:solidFill>
                </a:rPr>
                <a:t>Reflection from</a:t>
              </a:r>
              <a:endParaRPr kumimoji="1" lang="en-US" altLang="ja-JP" dirty="0" smtClean="0">
                <a:solidFill>
                  <a:srgbClr val="00B050"/>
                </a:solidFill>
              </a:endParaRPr>
            </a:p>
            <a:p>
              <a:r>
                <a:rPr kumimoji="1" lang="en-US" altLang="ja-JP" dirty="0" smtClean="0">
                  <a:solidFill>
                    <a:srgbClr val="00B050"/>
                  </a:solidFill>
                </a:rPr>
                <a:t>unfocused </a:t>
              </a:r>
              <a:r>
                <a:rPr lang="en-US" altLang="ja-JP" dirty="0" smtClean="0">
                  <a:solidFill>
                    <a:srgbClr val="00B050"/>
                  </a:solidFill>
                </a:rPr>
                <a:t>depth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63" name="直線コネクタ 62"/>
            <p:cNvCxnSpPr>
              <a:endCxn id="58" idx="1"/>
            </p:cNvCxnSpPr>
            <p:nvPr/>
          </p:nvCxnSpPr>
          <p:spPr>
            <a:xfrm>
              <a:off x="2283140" y="4509151"/>
              <a:ext cx="1509793" cy="25291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Line 39"/>
          <p:cNvSpPr>
            <a:spLocks noChangeShapeType="1"/>
          </p:cNvSpPr>
          <p:nvPr/>
        </p:nvSpPr>
        <p:spPr bwMode="auto">
          <a:xfrm flipV="1">
            <a:off x="613867" y="5445280"/>
            <a:ext cx="266437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986960" y="3645030"/>
            <a:ext cx="5119427" cy="1761736"/>
            <a:chOff x="986960" y="3645030"/>
            <a:chExt cx="5119427" cy="1761736"/>
          </a:xfrm>
        </p:grpSpPr>
        <p:sp>
          <p:nvSpPr>
            <p:cNvPr id="64" name="テキスト ボックス 63"/>
            <p:cNvSpPr txBox="1"/>
            <p:nvPr/>
          </p:nvSpPr>
          <p:spPr>
            <a:xfrm>
              <a:off x="3792933" y="3645030"/>
              <a:ext cx="2313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2"/>
                  </a:solidFill>
                </a:rPr>
                <a:t>Direct reflection </a:t>
              </a:r>
              <a:r>
                <a:rPr lang="en-US" altLang="ja-JP" dirty="0" smtClean="0">
                  <a:solidFill>
                    <a:schemeClr val="tx2"/>
                  </a:solidFill>
                </a:rPr>
                <a:t>from</a:t>
              </a:r>
            </a:p>
            <a:p>
              <a:r>
                <a:rPr lang="en-US" altLang="ja-JP" dirty="0" smtClean="0">
                  <a:solidFill>
                    <a:schemeClr val="tx2"/>
                  </a:solidFill>
                </a:rPr>
                <a:t>the focused depth</a:t>
              </a:r>
              <a:endParaRPr kumimoji="1" lang="ja-JP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67" name="フリーフォーム 66"/>
            <p:cNvSpPr/>
            <p:nvPr/>
          </p:nvSpPr>
          <p:spPr>
            <a:xfrm>
              <a:off x="986960" y="4016878"/>
              <a:ext cx="1865376" cy="1389888"/>
            </a:xfrm>
            <a:custGeom>
              <a:avLst/>
              <a:gdLst>
                <a:gd name="connsiteX0" fmla="*/ 0 w 1865376"/>
                <a:gd name="connsiteY0" fmla="*/ 0 h 1389888"/>
                <a:gd name="connsiteX1" fmla="*/ 999744 w 1865376"/>
                <a:gd name="connsiteY1" fmla="*/ 1389888 h 1389888"/>
                <a:gd name="connsiteX2" fmla="*/ 1865376 w 1865376"/>
                <a:gd name="connsiteY2" fmla="*/ 243840 h 13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5376" h="1389888">
                  <a:moveTo>
                    <a:pt x="0" y="0"/>
                  </a:moveTo>
                  <a:lnTo>
                    <a:pt x="999744" y="1389888"/>
                  </a:lnTo>
                  <a:lnTo>
                    <a:pt x="1865376" y="243840"/>
                  </a:lnTo>
                </a:path>
              </a:pathLst>
            </a:cu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6" name="直線コネクタ 75"/>
            <p:cNvCxnSpPr>
              <a:endCxn id="64" idx="1"/>
            </p:cNvCxnSpPr>
            <p:nvPr/>
          </p:nvCxnSpPr>
          <p:spPr>
            <a:xfrm flipV="1">
              <a:off x="2640773" y="3968196"/>
              <a:ext cx="1152160" cy="540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グループ化 41"/>
          <p:cNvGrpSpPr/>
          <p:nvPr/>
        </p:nvGrpSpPr>
        <p:grpSpPr>
          <a:xfrm>
            <a:off x="5665193" y="4293120"/>
            <a:ext cx="3299417" cy="1368190"/>
            <a:chOff x="5665193" y="4293120"/>
            <a:chExt cx="3299417" cy="1368190"/>
          </a:xfrm>
        </p:grpSpPr>
        <p:sp>
          <p:nvSpPr>
            <p:cNvPr id="79" name="角丸四角形 78"/>
            <p:cNvSpPr/>
            <p:nvPr/>
          </p:nvSpPr>
          <p:spPr bwMode="auto">
            <a:xfrm>
              <a:off x="6012200" y="4293120"/>
              <a:ext cx="2952410" cy="136819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右中かっこ 49"/>
            <p:cNvSpPr/>
            <p:nvPr/>
          </p:nvSpPr>
          <p:spPr>
            <a:xfrm>
              <a:off x="5665193" y="4437140"/>
              <a:ext cx="216030" cy="1152160"/>
            </a:xfrm>
            <a:prstGeom prst="rightBrace">
              <a:avLst>
                <a:gd name="adj1" fmla="val 52424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kumimoji="1" lang="ja-JP" altLang="en-US" dirty="0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6097253" y="4335525"/>
              <a:ext cx="1552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E</a:t>
              </a:r>
              <a:r>
                <a:rPr kumimoji="1" lang="en-US" altLang="ja-JP" sz="2400" b="1" dirty="0" smtClean="0"/>
                <a:t>liminate</a:t>
              </a:r>
              <a:endParaRPr kumimoji="1" lang="ja-JP" altLang="en-US" sz="2400" b="1" dirty="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6083943" y="4870959"/>
              <a:ext cx="2775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</a:t>
              </a:r>
              <a:r>
                <a:rPr kumimoji="1" lang="en-US" altLang="ja-JP" dirty="0" smtClean="0"/>
                <a:t>pecial illumination using</a:t>
              </a:r>
            </a:p>
            <a:p>
              <a:r>
                <a:rPr lang="en-US" altLang="ja-JP" dirty="0" smtClean="0"/>
                <a:t>Turtleback reflector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角丸四角形 133"/>
          <p:cNvSpPr/>
          <p:nvPr/>
        </p:nvSpPr>
        <p:spPr bwMode="auto">
          <a:xfrm>
            <a:off x="611450" y="4077090"/>
            <a:ext cx="7921100" cy="2304320"/>
          </a:xfrm>
          <a:prstGeom prst="roundRect">
            <a:avLst>
              <a:gd name="adj" fmla="val 612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角丸四角形 127"/>
          <p:cNvSpPr/>
          <p:nvPr/>
        </p:nvSpPr>
        <p:spPr bwMode="auto">
          <a:xfrm>
            <a:off x="4788030" y="1422002"/>
            <a:ext cx="4032560" cy="2304320"/>
          </a:xfrm>
          <a:prstGeom prst="roundRect">
            <a:avLst>
              <a:gd name="adj" fmla="val 612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角丸四角形 126"/>
          <p:cNvSpPr/>
          <p:nvPr/>
        </p:nvSpPr>
        <p:spPr bwMode="auto">
          <a:xfrm>
            <a:off x="323410" y="1422002"/>
            <a:ext cx="4032560" cy="2304320"/>
          </a:xfrm>
          <a:prstGeom prst="roundRect">
            <a:avLst>
              <a:gd name="adj" fmla="val 612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Special i</a:t>
            </a:r>
            <a:r>
              <a:rPr kumimoji="1" lang="en-US" altLang="ja-JP" dirty="0" smtClean="0"/>
              <a:t>llumination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539440" y="2230288"/>
            <a:ext cx="1800250" cy="1369205"/>
            <a:chOff x="1160710" y="1989411"/>
            <a:chExt cx="2366963" cy="1800225"/>
          </a:xfrm>
        </p:grpSpPr>
        <p:sp>
          <p:nvSpPr>
            <p:cNvPr id="9" name="Freeform 366"/>
            <p:cNvSpPr>
              <a:spLocks/>
            </p:cNvSpPr>
            <p:nvPr/>
          </p:nvSpPr>
          <p:spPr bwMode="auto">
            <a:xfrm>
              <a:off x="1224211" y="2060848"/>
              <a:ext cx="1619568" cy="1728153"/>
            </a:xfrm>
            <a:custGeom>
              <a:avLst/>
              <a:gdLst>
                <a:gd name="T0" fmla="*/ 946150 w 1011"/>
                <a:gd name="T1" fmla="*/ 1731963 h 1091"/>
                <a:gd name="T2" fmla="*/ 0 w 1011"/>
                <a:gd name="T3" fmla="*/ 0 h 1091"/>
                <a:gd name="T4" fmla="*/ 1604963 w 1011"/>
                <a:gd name="T5" fmla="*/ 1720851 h 1091"/>
                <a:gd name="T6" fmla="*/ 0 60000 65536"/>
                <a:gd name="T7" fmla="*/ 0 60000 65536"/>
                <a:gd name="T8" fmla="*/ 0 60000 65536"/>
                <a:gd name="T9" fmla="*/ 0 w 1011"/>
                <a:gd name="T10" fmla="*/ 0 h 1091"/>
                <a:gd name="T11" fmla="*/ 1011 w 1011"/>
                <a:gd name="T12" fmla="*/ 1091 h 1091"/>
                <a:gd name="connsiteX0" fmla="*/ 5895 w 10091"/>
                <a:gd name="connsiteY0" fmla="*/ 10000 h 10000"/>
                <a:gd name="connsiteX1" fmla="*/ 0 w 10091"/>
                <a:gd name="connsiteY1" fmla="*/ 0 h 10000"/>
                <a:gd name="connsiteX2" fmla="*/ 10091 w 10091"/>
                <a:gd name="connsiteY2" fmla="*/ 9978 h 10000"/>
                <a:gd name="connsiteX0" fmla="*/ 5895 w 10091"/>
                <a:gd name="connsiteY0" fmla="*/ 10000 h 10000"/>
                <a:gd name="connsiteX1" fmla="*/ 0 w 10091"/>
                <a:gd name="connsiteY1" fmla="*/ 0 h 10000"/>
                <a:gd name="connsiteX2" fmla="*/ 10091 w 10091"/>
                <a:gd name="connsiteY2" fmla="*/ 9978 h 10000"/>
                <a:gd name="connsiteX0" fmla="*/ 6053 w 10091"/>
                <a:gd name="connsiteY0" fmla="*/ 9978 h 9978"/>
                <a:gd name="connsiteX1" fmla="*/ 0 w 10091"/>
                <a:gd name="connsiteY1" fmla="*/ 0 h 9978"/>
                <a:gd name="connsiteX2" fmla="*/ 10091 w 10091"/>
                <a:gd name="connsiteY2" fmla="*/ 9978 h 9978"/>
                <a:gd name="connsiteX0" fmla="*/ 5999 w 10000"/>
                <a:gd name="connsiteY0" fmla="*/ 10000 h 10000"/>
                <a:gd name="connsiteX1" fmla="*/ 0 w 10000"/>
                <a:gd name="connsiteY1" fmla="*/ 0 h 10000"/>
                <a:gd name="connsiteX2" fmla="*/ 10000 w 10000"/>
                <a:gd name="connsiteY2" fmla="*/ 10000 h 10000"/>
                <a:gd name="connsiteX0" fmla="*/ 5999 w 10000"/>
                <a:gd name="connsiteY0" fmla="*/ 10000 h 10000"/>
                <a:gd name="connsiteX1" fmla="*/ 0 w 10000"/>
                <a:gd name="connsiteY1" fmla="*/ 0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5999" y="10000"/>
                  </a:moveTo>
                  <a:lnTo>
                    <a:pt x="0" y="0"/>
                  </a:lnTo>
                  <a:lnTo>
                    <a:pt x="10000" y="10000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367"/>
            <p:cNvSpPr>
              <a:spLocks/>
            </p:cNvSpPr>
            <p:nvPr/>
          </p:nvSpPr>
          <p:spPr bwMode="auto">
            <a:xfrm>
              <a:off x="1816348" y="2060848"/>
              <a:ext cx="811450" cy="1728153"/>
            </a:xfrm>
            <a:custGeom>
              <a:avLst/>
              <a:gdLst>
                <a:gd name="T0" fmla="*/ 149225 w 508"/>
                <a:gd name="T1" fmla="*/ 1731963 h 1091"/>
                <a:gd name="T2" fmla="*/ 0 w 508"/>
                <a:gd name="T3" fmla="*/ 0 h 1091"/>
                <a:gd name="T4" fmla="*/ 806450 w 508"/>
                <a:gd name="T5" fmla="*/ 1731963 h 1091"/>
                <a:gd name="T6" fmla="*/ 0 60000 65536"/>
                <a:gd name="T7" fmla="*/ 0 60000 65536"/>
                <a:gd name="T8" fmla="*/ 0 60000 65536"/>
                <a:gd name="T9" fmla="*/ 0 w 508"/>
                <a:gd name="T10" fmla="*/ 0 h 1091"/>
                <a:gd name="T11" fmla="*/ 508 w 508"/>
                <a:gd name="T12" fmla="*/ 1091 h 1091"/>
                <a:gd name="connsiteX0" fmla="*/ 2026 w 10000"/>
                <a:gd name="connsiteY0" fmla="*/ 9978 h 10000"/>
                <a:gd name="connsiteX1" fmla="*/ 0 w 10000"/>
                <a:gd name="connsiteY1" fmla="*/ 0 h 10000"/>
                <a:gd name="connsiteX2" fmla="*/ 10000 w 10000"/>
                <a:gd name="connsiteY2" fmla="*/ 10000 h 10000"/>
                <a:gd name="connsiteX0" fmla="*/ 2026 w 10062"/>
                <a:gd name="connsiteY0" fmla="*/ 9978 h 9978"/>
                <a:gd name="connsiteX1" fmla="*/ 0 w 10062"/>
                <a:gd name="connsiteY1" fmla="*/ 0 h 9978"/>
                <a:gd name="connsiteX2" fmla="*/ 10062 w 10062"/>
                <a:gd name="connsiteY2" fmla="*/ 9978 h 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62" h="9978">
                  <a:moveTo>
                    <a:pt x="2026" y="9978"/>
                  </a:moveTo>
                  <a:lnTo>
                    <a:pt x="0" y="0"/>
                  </a:lnTo>
                  <a:lnTo>
                    <a:pt x="10062" y="9978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368"/>
            <p:cNvSpPr>
              <a:spLocks/>
            </p:cNvSpPr>
            <p:nvPr/>
          </p:nvSpPr>
          <p:spPr bwMode="auto">
            <a:xfrm>
              <a:off x="1691693" y="2060848"/>
              <a:ext cx="686630" cy="1728215"/>
            </a:xfrm>
            <a:custGeom>
              <a:avLst/>
              <a:gdLst>
                <a:gd name="T0" fmla="*/ 0 w 425"/>
                <a:gd name="T1" fmla="*/ 1727200 h 1094"/>
                <a:gd name="T2" fmla="*/ 674688 w 425"/>
                <a:gd name="T3" fmla="*/ 0 h 1094"/>
                <a:gd name="T4" fmla="*/ 671513 w 425"/>
                <a:gd name="T5" fmla="*/ 1736725 h 1094"/>
                <a:gd name="T6" fmla="*/ 0 60000 65536"/>
                <a:gd name="T7" fmla="*/ 0 60000 65536"/>
                <a:gd name="T8" fmla="*/ 0 60000 65536"/>
                <a:gd name="T9" fmla="*/ 0 w 425"/>
                <a:gd name="T10" fmla="*/ 0 h 1094"/>
                <a:gd name="T11" fmla="*/ 425 w 425"/>
                <a:gd name="T12" fmla="*/ 1094 h 1094"/>
                <a:gd name="connsiteX0" fmla="*/ 0 w 10177"/>
                <a:gd name="connsiteY0" fmla="*/ 9951 h 10000"/>
                <a:gd name="connsiteX1" fmla="*/ 10177 w 10177"/>
                <a:gd name="connsiteY1" fmla="*/ 0 h 10000"/>
                <a:gd name="connsiteX2" fmla="*/ 10130 w 10177"/>
                <a:gd name="connsiteY2" fmla="*/ 10000 h 10000"/>
                <a:gd name="connsiteX0" fmla="*/ 0 w 10177"/>
                <a:gd name="connsiteY0" fmla="*/ 9951 h 9951"/>
                <a:gd name="connsiteX1" fmla="*/ 10177 w 10177"/>
                <a:gd name="connsiteY1" fmla="*/ 0 h 9951"/>
                <a:gd name="connsiteX2" fmla="*/ 9605 w 10177"/>
                <a:gd name="connsiteY2" fmla="*/ 9951 h 9951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9438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0000" y="0"/>
                  </a:lnTo>
                  <a:cubicBezTo>
                    <a:pt x="9984" y="3349"/>
                    <a:pt x="9454" y="6651"/>
                    <a:pt x="9438" y="10000"/>
                  </a:cubicBez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369"/>
            <p:cNvSpPr>
              <a:spLocks/>
            </p:cNvSpPr>
            <p:nvPr/>
          </p:nvSpPr>
          <p:spPr bwMode="auto">
            <a:xfrm>
              <a:off x="1475705" y="2060848"/>
              <a:ext cx="1447130" cy="1728122"/>
            </a:xfrm>
            <a:custGeom>
              <a:avLst/>
              <a:gdLst>
                <a:gd name="T0" fmla="*/ 0 w 903"/>
                <a:gd name="T1" fmla="*/ 1722438 h 1085"/>
                <a:gd name="T2" fmla="*/ 1433512 w 903"/>
                <a:gd name="T3" fmla="*/ 0 h 1085"/>
                <a:gd name="T4" fmla="*/ 647700 w 903"/>
                <a:gd name="T5" fmla="*/ 1708151 h 1085"/>
                <a:gd name="T6" fmla="*/ 0 60000 65536"/>
                <a:gd name="T7" fmla="*/ 0 60000 65536"/>
                <a:gd name="T8" fmla="*/ 0 60000 65536"/>
                <a:gd name="T9" fmla="*/ 0 w 903"/>
                <a:gd name="T10" fmla="*/ 0 h 1085"/>
                <a:gd name="T11" fmla="*/ 903 w 903"/>
                <a:gd name="T12" fmla="*/ 1085 h 1085"/>
                <a:gd name="connsiteX0" fmla="*/ 0 w 10095"/>
                <a:gd name="connsiteY0" fmla="*/ 10033 h 10033"/>
                <a:gd name="connsiteX1" fmla="*/ 10095 w 10095"/>
                <a:gd name="connsiteY1" fmla="*/ 0 h 10033"/>
                <a:gd name="connsiteX2" fmla="*/ 4613 w 10095"/>
                <a:gd name="connsiteY2" fmla="*/ 9917 h 10033"/>
                <a:gd name="connsiteX0" fmla="*/ 0 w 10095"/>
                <a:gd name="connsiteY0" fmla="*/ 10033 h 10033"/>
                <a:gd name="connsiteX1" fmla="*/ 10095 w 10095"/>
                <a:gd name="connsiteY1" fmla="*/ 0 h 10033"/>
                <a:gd name="connsiteX2" fmla="*/ 4521 w 10095"/>
                <a:gd name="connsiteY2" fmla="*/ 10033 h 1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5" h="10033">
                  <a:moveTo>
                    <a:pt x="0" y="10033"/>
                  </a:moveTo>
                  <a:lnTo>
                    <a:pt x="10095" y="0"/>
                  </a:lnTo>
                  <a:lnTo>
                    <a:pt x="4521" y="10033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370"/>
            <p:cNvSpPr>
              <a:spLocks/>
            </p:cNvSpPr>
            <p:nvPr/>
          </p:nvSpPr>
          <p:spPr bwMode="auto">
            <a:xfrm>
              <a:off x="1259529" y="2060848"/>
              <a:ext cx="2206231" cy="1728236"/>
            </a:xfrm>
            <a:custGeom>
              <a:avLst/>
              <a:gdLst>
                <a:gd name="T0" fmla="*/ 0 w 1398"/>
                <a:gd name="T1" fmla="*/ 1727200 h 1088"/>
                <a:gd name="T2" fmla="*/ 2219325 w 1398"/>
                <a:gd name="T3" fmla="*/ 0 h 1088"/>
                <a:gd name="T4" fmla="*/ 666750 w 1398"/>
                <a:gd name="T5" fmla="*/ 1717675 h 1088"/>
                <a:gd name="T6" fmla="*/ 0 60000 65536"/>
                <a:gd name="T7" fmla="*/ 0 60000 65536"/>
                <a:gd name="T8" fmla="*/ 0 60000 65536"/>
                <a:gd name="T9" fmla="*/ 0 w 1398"/>
                <a:gd name="T10" fmla="*/ 0 h 1088"/>
                <a:gd name="T11" fmla="*/ 1398 w 1398"/>
                <a:gd name="T12" fmla="*/ 1088 h 1088"/>
                <a:gd name="connsiteX0" fmla="*/ 0 w 10000"/>
                <a:gd name="connsiteY0" fmla="*/ 10000 h 10006"/>
                <a:gd name="connsiteX1" fmla="*/ 10000 w 10000"/>
                <a:gd name="connsiteY1" fmla="*/ 0 h 10006"/>
                <a:gd name="connsiteX2" fmla="*/ 2980 w 10000"/>
                <a:gd name="connsiteY2" fmla="*/ 10006 h 10006"/>
                <a:gd name="connsiteX0" fmla="*/ 0 w 9941"/>
                <a:gd name="connsiteY0" fmla="*/ 10006 h 10006"/>
                <a:gd name="connsiteX1" fmla="*/ 9941 w 9941"/>
                <a:gd name="connsiteY1" fmla="*/ 0 h 10006"/>
                <a:gd name="connsiteX2" fmla="*/ 2921 w 9941"/>
                <a:gd name="connsiteY2" fmla="*/ 10006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41" h="10006">
                  <a:moveTo>
                    <a:pt x="0" y="10006"/>
                  </a:moveTo>
                  <a:lnTo>
                    <a:pt x="9941" y="0"/>
                  </a:lnTo>
                  <a:lnTo>
                    <a:pt x="2921" y="10006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Oval 155"/>
            <p:cNvSpPr>
              <a:spLocks noChangeArrowheads="1"/>
            </p:cNvSpPr>
            <p:nvPr/>
          </p:nvSpPr>
          <p:spPr bwMode="auto">
            <a:xfrm>
              <a:off x="2289423" y="1989411"/>
              <a:ext cx="112712" cy="11588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Oval 156"/>
            <p:cNvSpPr>
              <a:spLocks noChangeArrowheads="1"/>
            </p:cNvSpPr>
            <p:nvPr/>
          </p:nvSpPr>
          <p:spPr bwMode="auto">
            <a:xfrm>
              <a:off x="1160710" y="1989411"/>
              <a:ext cx="112713" cy="11588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Oval 157"/>
            <p:cNvSpPr>
              <a:spLocks noChangeArrowheads="1"/>
            </p:cNvSpPr>
            <p:nvPr/>
          </p:nvSpPr>
          <p:spPr bwMode="auto">
            <a:xfrm>
              <a:off x="3414960" y="1989411"/>
              <a:ext cx="112713" cy="11588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Oval 158"/>
            <p:cNvSpPr>
              <a:spLocks noChangeArrowheads="1"/>
            </p:cNvSpPr>
            <p:nvPr/>
          </p:nvSpPr>
          <p:spPr bwMode="auto">
            <a:xfrm>
              <a:off x="1722685" y="1989411"/>
              <a:ext cx="112713" cy="11588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Oval 171"/>
            <p:cNvSpPr>
              <a:spLocks noChangeArrowheads="1"/>
            </p:cNvSpPr>
            <p:nvPr/>
          </p:nvSpPr>
          <p:spPr bwMode="auto">
            <a:xfrm>
              <a:off x="2851398" y="1989411"/>
              <a:ext cx="112712" cy="11588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9" name="Group 378"/>
            <p:cNvGrpSpPr>
              <a:grpSpLocks/>
            </p:cNvGrpSpPr>
            <p:nvPr/>
          </p:nvGrpSpPr>
          <p:grpSpPr bwMode="auto">
            <a:xfrm>
              <a:off x="1189285" y="2060848"/>
              <a:ext cx="2286001" cy="1728788"/>
              <a:chOff x="454" y="2614"/>
              <a:chExt cx="1440" cy="1089"/>
            </a:xfrm>
          </p:grpSpPr>
          <p:sp>
            <p:nvSpPr>
              <p:cNvPr id="22" name="Freeform 372"/>
              <p:cNvSpPr>
                <a:spLocks/>
              </p:cNvSpPr>
              <p:nvPr/>
            </p:nvSpPr>
            <p:spPr bwMode="auto">
              <a:xfrm>
                <a:off x="454" y="2614"/>
                <a:ext cx="1405" cy="1089"/>
              </a:xfrm>
              <a:custGeom>
                <a:avLst/>
                <a:gdLst>
                  <a:gd name="T0" fmla="*/ 1292 w 1421"/>
                  <a:gd name="T1" fmla="*/ 1091 h 1091"/>
                  <a:gd name="T2" fmla="*/ 0 w 1421"/>
                  <a:gd name="T3" fmla="*/ 0 h 1091"/>
                  <a:gd name="T4" fmla="*/ 1421 w 1421"/>
                  <a:gd name="T5" fmla="*/ 1091 h 1091"/>
                  <a:gd name="T6" fmla="*/ 0 60000 65536"/>
                  <a:gd name="T7" fmla="*/ 0 60000 65536"/>
                  <a:gd name="T8" fmla="*/ 0 60000 65536"/>
                  <a:gd name="T9" fmla="*/ 0 w 1421"/>
                  <a:gd name="T10" fmla="*/ 0 h 1091"/>
                  <a:gd name="T11" fmla="*/ 1421 w 1421"/>
                  <a:gd name="T12" fmla="*/ 1091 h 1091"/>
                  <a:gd name="connsiteX0" fmla="*/ 8930 w 10000"/>
                  <a:gd name="connsiteY0" fmla="*/ 9978 h 10000"/>
                  <a:gd name="connsiteX1" fmla="*/ 0 w 10000"/>
                  <a:gd name="connsiteY1" fmla="*/ 0 h 10000"/>
                  <a:gd name="connsiteX2" fmla="*/ 10000 w 10000"/>
                  <a:gd name="connsiteY2" fmla="*/ 10000 h 10000"/>
                  <a:gd name="connsiteX0" fmla="*/ 8930 w 9888"/>
                  <a:gd name="connsiteY0" fmla="*/ 9978 h 9978"/>
                  <a:gd name="connsiteX1" fmla="*/ 0 w 9888"/>
                  <a:gd name="connsiteY1" fmla="*/ 0 h 9978"/>
                  <a:gd name="connsiteX2" fmla="*/ 9888 w 9888"/>
                  <a:gd name="connsiteY2" fmla="*/ 9978 h 9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88" h="9978">
                    <a:moveTo>
                      <a:pt x="8930" y="9978"/>
                    </a:moveTo>
                    <a:lnTo>
                      <a:pt x="0" y="0"/>
                    </a:lnTo>
                    <a:lnTo>
                      <a:pt x="9888" y="9978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Freeform 373"/>
              <p:cNvSpPr>
                <a:spLocks/>
              </p:cNvSpPr>
              <p:nvPr/>
            </p:nvSpPr>
            <p:spPr bwMode="auto">
              <a:xfrm>
                <a:off x="827" y="2614"/>
                <a:ext cx="896" cy="1089"/>
              </a:xfrm>
              <a:custGeom>
                <a:avLst/>
                <a:gdLst>
                  <a:gd name="T0" fmla="*/ 754 w 886"/>
                  <a:gd name="T1" fmla="*/ 1085 h 1088"/>
                  <a:gd name="T2" fmla="*/ 0 w 886"/>
                  <a:gd name="T3" fmla="*/ 0 h 1088"/>
                  <a:gd name="T4" fmla="*/ 886 w 886"/>
                  <a:gd name="T5" fmla="*/ 1088 h 1088"/>
                  <a:gd name="T6" fmla="*/ 0 60000 65536"/>
                  <a:gd name="T7" fmla="*/ 0 60000 65536"/>
                  <a:gd name="T8" fmla="*/ 0 60000 65536"/>
                  <a:gd name="T9" fmla="*/ 0 w 886"/>
                  <a:gd name="T10" fmla="*/ 0 h 1088"/>
                  <a:gd name="T11" fmla="*/ 886 w 886"/>
                  <a:gd name="T12" fmla="*/ 1088 h 1088"/>
                  <a:gd name="connsiteX0" fmla="*/ 8510 w 10113"/>
                  <a:gd name="connsiteY0" fmla="*/ 9972 h 10006"/>
                  <a:gd name="connsiteX1" fmla="*/ 0 w 10113"/>
                  <a:gd name="connsiteY1" fmla="*/ 0 h 10006"/>
                  <a:gd name="connsiteX2" fmla="*/ 10113 w 10113"/>
                  <a:gd name="connsiteY2" fmla="*/ 10006 h 10006"/>
                  <a:gd name="connsiteX0" fmla="*/ 8577 w 10113"/>
                  <a:gd name="connsiteY0" fmla="*/ 10006 h 10006"/>
                  <a:gd name="connsiteX1" fmla="*/ 0 w 10113"/>
                  <a:gd name="connsiteY1" fmla="*/ 0 h 10006"/>
                  <a:gd name="connsiteX2" fmla="*/ 10113 w 10113"/>
                  <a:gd name="connsiteY2" fmla="*/ 10006 h 1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13" h="10006">
                    <a:moveTo>
                      <a:pt x="8577" y="10006"/>
                    </a:moveTo>
                    <a:lnTo>
                      <a:pt x="0" y="0"/>
                    </a:lnTo>
                    <a:lnTo>
                      <a:pt x="10113" y="10006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Freeform 374"/>
              <p:cNvSpPr>
                <a:spLocks/>
              </p:cNvSpPr>
              <p:nvPr/>
            </p:nvSpPr>
            <p:spPr bwMode="auto">
              <a:xfrm>
                <a:off x="1185" y="2614"/>
                <a:ext cx="357" cy="1089"/>
              </a:xfrm>
              <a:custGeom>
                <a:avLst/>
                <a:gdLst>
                  <a:gd name="T0" fmla="*/ 243 w 363"/>
                  <a:gd name="T1" fmla="*/ 1085 h 1085"/>
                  <a:gd name="T2" fmla="*/ 0 w 363"/>
                  <a:gd name="T3" fmla="*/ 0 h 1085"/>
                  <a:gd name="T4" fmla="*/ 363 w 363"/>
                  <a:gd name="T5" fmla="*/ 1085 h 1085"/>
                  <a:gd name="T6" fmla="*/ 0 60000 65536"/>
                  <a:gd name="T7" fmla="*/ 0 60000 65536"/>
                  <a:gd name="T8" fmla="*/ 0 60000 65536"/>
                  <a:gd name="T9" fmla="*/ 0 w 363"/>
                  <a:gd name="T10" fmla="*/ 0 h 1085"/>
                  <a:gd name="T11" fmla="*/ 363 w 363"/>
                  <a:gd name="T12" fmla="*/ 1085 h 1085"/>
                  <a:gd name="connsiteX0" fmla="*/ 6694 w 9823"/>
                  <a:gd name="connsiteY0" fmla="*/ 10000 h 10033"/>
                  <a:gd name="connsiteX1" fmla="*/ 0 w 9823"/>
                  <a:gd name="connsiteY1" fmla="*/ 0 h 10033"/>
                  <a:gd name="connsiteX2" fmla="*/ 9823 w 9823"/>
                  <a:gd name="connsiteY2" fmla="*/ 10033 h 10033"/>
                  <a:gd name="connsiteX0" fmla="*/ 7456 w 10000"/>
                  <a:gd name="connsiteY0" fmla="*/ 10000 h 10000"/>
                  <a:gd name="connsiteX1" fmla="*/ 0 w 10000"/>
                  <a:gd name="connsiteY1" fmla="*/ 0 h 10000"/>
                  <a:gd name="connsiteX2" fmla="*/ 10000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7456" y="10000"/>
                    </a:moveTo>
                    <a:lnTo>
                      <a:pt x="0" y="0"/>
                    </a:lnTo>
                    <a:lnTo>
                      <a:pt x="10000" y="10000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Freeform 375"/>
              <p:cNvSpPr>
                <a:spLocks/>
              </p:cNvSpPr>
              <p:nvPr/>
            </p:nvSpPr>
            <p:spPr bwMode="auto">
              <a:xfrm>
                <a:off x="1290" y="2614"/>
                <a:ext cx="242" cy="1089"/>
              </a:xfrm>
              <a:custGeom>
                <a:avLst/>
                <a:gdLst>
                  <a:gd name="T0" fmla="*/ 0 w 242"/>
                  <a:gd name="T1" fmla="*/ 1085 h 1088"/>
                  <a:gd name="T2" fmla="*/ 242 w 242"/>
                  <a:gd name="T3" fmla="*/ 0 h 1088"/>
                  <a:gd name="T4" fmla="*/ 99 w 242"/>
                  <a:gd name="T5" fmla="*/ 1088 h 1088"/>
                  <a:gd name="T6" fmla="*/ 0 60000 65536"/>
                  <a:gd name="T7" fmla="*/ 0 60000 65536"/>
                  <a:gd name="T8" fmla="*/ 0 60000 65536"/>
                  <a:gd name="T9" fmla="*/ 0 w 242"/>
                  <a:gd name="T10" fmla="*/ 0 h 1088"/>
                  <a:gd name="T11" fmla="*/ 242 w 242"/>
                  <a:gd name="T12" fmla="*/ 1088 h 1088"/>
                  <a:gd name="connsiteX0" fmla="*/ 0 w 10000"/>
                  <a:gd name="connsiteY0" fmla="*/ 9972 h 10006"/>
                  <a:gd name="connsiteX1" fmla="*/ 10000 w 10000"/>
                  <a:gd name="connsiteY1" fmla="*/ 0 h 10006"/>
                  <a:gd name="connsiteX2" fmla="*/ 4773 w 10000"/>
                  <a:gd name="connsiteY2" fmla="*/ 10006 h 1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6">
                    <a:moveTo>
                      <a:pt x="0" y="9972"/>
                    </a:moveTo>
                    <a:lnTo>
                      <a:pt x="10000" y="0"/>
                    </a:lnTo>
                    <a:lnTo>
                      <a:pt x="4773" y="10006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Freeform 376"/>
              <p:cNvSpPr>
                <a:spLocks/>
              </p:cNvSpPr>
              <p:nvPr/>
            </p:nvSpPr>
            <p:spPr bwMode="auto">
              <a:xfrm>
                <a:off x="1133" y="2615"/>
                <a:ext cx="761" cy="1088"/>
              </a:xfrm>
              <a:custGeom>
                <a:avLst/>
                <a:gdLst>
                  <a:gd name="T0" fmla="*/ 0 w 772"/>
                  <a:gd name="T1" fmla="*/ 1087 h 1087"/>
                  <a:gd name="T2" fmla="*/ 772 w 772"/>
                  <a:gd name="T3" fmla="*/ 0 h 1087"/>
                  <a:gd name="T4" fmla="*/ 105 w 772"/>
                  <a:gd name="T5" fmla="*/ 1084 h 1087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1087"/>
                  <a:gd name="T11" fmla="*/ 772 w 772"/>
                  <a:gd name="T12" fmla="*/ 1087 h 1087"/>
                  <a:gd name="connsiteX0" fmla="*/ 0 w 10000"/>
                  <a:gd name="connsiteY0" fmla="*/ 10000 h 10006"/>
                  <a:gd name="connsiteX1" fmla="*/ 10000 w 10000"/>
                  <a:gd name="connsiteY1" fmla="*/ 0 h 10006"/>
                  <a:gd name="connsiteX2" fmla="*/ 1322 w 10000"/>
                  <a:gd name="connsiteY2" fmla="*/ 10006 h 10006"/>
                  <a:gd name="connsiteX0" fmla="*/ 0 w 9853"/>
                  <a:gd name="connsiteY0" fmla="*/ 10006 h 10006"/>
                  <a:gd name="connsiteX1" fmla="*/ 9853 w 9853"/>
                  <a:gd name="connsiteY1" fmla="*/ 0 h 10006"/>
                  <a:gd name="connsiteX2" fmla="*/ 1175 w 9853"/>
                  <a:gd name="connsiteY2" fmla="*/ 10006 h 10006"/>
                  <a:gd name="connsiteX0" fmla="*/ 0 w 10000"/>
                  <a:gd name="connsiteY0" fmla="*/ 10000 h 10000"/>
                  <a:gd name="connsiteX1" fmla="*/ 10000 w 10000"/>
                  <a:gd name="connsiteY1" fmla="*/ 0 h 10000"/>
                  <a:gd name="connsiteX2" fmla="*/ 1789 w 1000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10000" y="0"/>
                    </a:lnTo>
                    <a:lnTo>
                      <a:pt x="1789" y="10000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cxnSp>
          <p:nvCxnSpPr>
            <p:cNvPr id="20" name="直線コネクタ 19"/>
            <p:cNvCxnSpPr/>
            <p:nvPr/>
          </p:nvCxnSpPr>
          <p:spPr>
            <a:xfrm>
              <a:off x="1296144" y="3212331"/>
              <a:ext cx="2160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1296144" y="3364731"/>
              <a:ext cx="2160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グループ化 121"/>
          <p:cNvGrpSpPr/>
          <p:nvPr/>
        </p:nvGrpSpPr>
        <p:grpSpPr>
          <a:xfrm>
            <a:off x="1331550" y="4797190"/>
            <a:ext cx="2016280" cy="1438588"/>
            <a:chOff x="5910535" y="2867794"/>
            <a:chExt cx="2448272" cy="1798638"/>
          </a:xfrm>
        </p:grpSpPr>
        <p:grpSp>
          <p:nvGrpSpPr>
            <p:cNvPr id="34" name="Group 270"/>
            <p:cNvGrpSpPr>
              <a:grpSpLocks/>
            </p:cNvGrpSpPr>
            <p:nvPr/>
          </p:nvGrpSpPr>
          <p:grpSpPr bwMode="auto">
            <a:xfrm>
              <a:off x="5940146" y="2924944"/>
              <a:ext cx="2365367" cy="1741488"/>
              <a:chOff x="1473" y="2160"/>
              <a:chExt cx="1906" cy="1361"/>
            </a:xfrm>
          </p:grpSpPr>
          <p:sp>
            <p:nvSpPr>
              <p:cNvPr id="89" name="Freeform 271"/>
              <p:cNvSpPr>
                <a:spLocks/>
              </p:cNvSpPr>
              <p:nvPr/>
            </p:nvSpPr>
            <p:spPr bwMode="auto">
              <a:xfrm>
                <a:off x="2381" y="2160"/>
                <a:ext cx="91" cy="1361"/>
              </a:xfrm>
              <a:custGeom>
                <a:avLst/>
                <a:gdLst>
                  <a:gd name="T0" fmla="*/ 0 w 91"/>
                  <a:gd name="T1" fmla="*/ 1361 h 1361"/>
                  <a:gd name="T2" fmla="*/ 45 w 91"/>
                  <a:gd name="T3" fmla="*/ 0 h 1361"/>
                  <a:gd name="T4" fmla="*/ 91 w 91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361"/>
                  <a:gd name="T11" fmla="*/ 91 w 91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361">
                    <a:moveTo>
                      <a:pt x="0" y="1361"/>
                    </a:moveTo>
                    <a:lnTo>
                      <a:pt x="45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Freeform 272"/>
              <p:cNvSpPr>
                <a:spLocks/>
              </p:cNvSpPr>
              <p:nvPr/>
            </p:nvSpPr>
            <p:spPr bwMode="auto">
              <a:xfrm>
                <a:off x="2426" y="2160"/>
                <a:ext cx="227" cy="1361"/>
              </a:xfrm>
              <a:custGeom>
                <a:avLst/>
                <a:gdLst>
                  <a:gd name="T0" fmla="*/ 136 w 227"/>
                  <a:gd name="T1" fmla="*/ 1361 h 1361"/>
                  <a:gd name="T2" fmla="*/ 0 w 227"/>
                  <a:gd name="T3" fmla="*/ 0 h 1361"/>
                  <a:gd name="T4" fmla="*/ 227 w 22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1"/>
                  <a:gd name="T11" fmla="*/ 227 w 22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1">
                    <a:moveTo>
                      <a:pt x="136" y="1361"/>
                    </a:moveTo>
                    <a:lnTo>
                      <a:pt x="0" y="0"/>
                    </a:lnTo>
                    <a:lnTo>
                      <a:pt x="22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Freeform 273"/>
              <p:cNvSpPr>
                <a:spLocks/>
              </p:cNvSpPr>
              <p:nvPr/>
            </p:nvSpPr>
            <p:spPr bwMode="auto">
              <a:xfrm>
                <a:off x="2426" y="2160"/>
                <a:ext cx="590" cy="1361"/>
              </a:xfrm>
              <a:custGeom>
                <a:avLst/>
                <a:gdLst>
                  <a:gd name="T0" fmla="*/ 499 w 590"/>
                  <a:gd name="T1" fmla="*/ 1361 h 1361"/>
                  <a:gd name="T2" fmla="*/ 0 w 590"/>
                  <a:gd name="T3" fmla="*/ 0 h 1361"/>
                  <a:gd name="T4" fmla="*/ 590 w 59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361"/>
                  <a:gd name="T11" fmla="*/ 590 w 59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361">
                    <a:moveTo>
                      <a:pt x="499" y="1361"/>
                    </a:moveTo>
                    <a:lnTo>
                      <a:pt x="0" y="0"/>
                    </a:lnTo>
                    <a:lnTo>
                      <a:pt x="5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Freeform 274"/>
              <p:cNvSpPr>
                <a:spLocks/>
              </p:cNvSpPr>
              <p:nvPr/>
            </p:nvSpPr>
            <p:spPr bwMode="auto">
              <a:xfrm>
                <a:off x="2426" y="2160"/>
                <a:ext cx="772" cy="1361"/>
              </a:xfrm>
              <a:custGeom>
                <a:avLst/>
                <a:gdLst>
                  <a:gd name="T0" fmla="*/ 681 w 772"/>
                  <a:gd name="T1" fmla="*/ 1361 h 1361"/>
                  <a:gd name="T2" fmla="*/ 0 w 772"/>
                  <a:gd name="T3" fmla="*/ 0 h 1361"/>
                  <a:gd name="T4" fmla="*/ 772 w 77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1361"/>
                  <a:gd name="T11" fmla="*/ 772 w 77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1361">
                    <a:moveTo>
                      <a:pt x="681" y="1361"/>
                    </a:moveTo>
                    <a:lnTo>
                      <a:pt x="0" y="0"/>
                    </a:lnTo>
                    <a:lnTo>
                      <a:pt x="77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Freeform 275"/>
              <p:cNvSpPr>
                <a:spLocks/>
              </p:cNvSpPr>
              <p:nvPr/>
            </p:nvSpPr>
            <p:spPr bwMode="auto">
              <a:xfrm>
                <a:off x="2426" y="2160"/>
                <a:ext cx="953" cy="1361"/>
              </a:xfrm>
              <a:custGeom>
                <a:avLst/>
                <a:gdLst>
                  <a:gd name="T0" fmla="*/ 862 w 953"/>
                  <a:gd name="T1" fmla="*/ 1361 h 1361"/>
                  <a:gd name="T2" fmla="*/ 0 w 953"/>
                  <a:gd name="T3" fmla="*/ 0 h 1361"/>
                  <a:gd name="T4" fmla="*/ 953 w 95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53"/>
                  <a:gd name="T10" fmla="*/ 0 h 1361"/>
                  <a:gd name="T11" fmla="*/ 953 w 95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3" h="1361">
                    <a:moveTo>
                      <a:pt x="862" y="1361"/>
                    </a:moveTo>
                    <a:lnTo>
                      <a:pt x="0" y="0"/>
                    </a:lnTo>
                    <a:lnTo>
                      <a:pt x="95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Freeform 276"/>
              <p:cNvSpPr>
                <a:spLocks/>
              </p:cNvSpPr>
              <p:nvPr/>
            </p:nvSpPr>
            <p:spPr bwMode="auto">
              <a:xfrm>
                <a:off x="2426" y="2160"/>
                <a:ext cx="409" cy="1361"/>
              </a:xfrm>
              <a:custGeom>
                <a:avLst/>
                <a:gdLst>
                  <a:gd name="T0" fmla="*/ 318 w 409"/>
                  <a:gd name="T1" fmla="*/ 1361 h 1361"/>
                  <a:gd name="T2" fmla="*/ 0 w 409"/>
                  <a:gd name="T3" fmla="*/ 0 h 1361"/>
                  <a:gd name="T4" fmla="*/ 409 w 40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361"/>
                  <a:gd name="T11" fmla="*/ 409 w 40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361">
                    <a:moveTo>
                      <a:pt x="318" y="1361"/>
                    </a:moveTo>
                    <a:lnTo>
                      <a:pt x="0" y="0"/>
                    </a:lnTo>
                    <a:lnTo>
                      <a:pt x="40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Freeform 277"/>
              <p:cNvSpPr>
                <a:spLocks/>
              </p:cNvSpPr>
              <p:nvPr/>
            </p:nvSpPr>
            <p:spPr bwMode="auto">
              <a:xfrm flipH="1">
                <a:off x="2199" y="2160"/>
                <a:ext cx="227" cy="1361"/>
              </a:xfrm>
              <a:custGeom>
                <a:avLst/>
                <a:gdLst>
                  <a:gd name="T0" fmla="*/ 136 w 227"/>
                  <a:gd name="T1" fmla="*/ 1361 h 1361"/>
                  <a:gd name="T2" fmla="*/ 0 w 227"/>
                  <a:gd name="T3" fmla="*/ 0 h 1361"/>
                  <a:gd name="T4" fmla="*/ 227 w 22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1"/>
                  <a:gd name="T11" fmla="*/ 227 w 22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1">
                    <a:moveTo>
                      <a:pt x="136" y="1361"/>
                    </a:moveTo>
                    <a:lnTo>
                      <a:pt x="0" y="0"/>
                    </a:lnTo>
                    <a:lnTo>
                      <a:pt x="22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Freeform 278"/>
              <p:cNvSpPr>
                <a:spLocks/>
              </p:cNvSpPr>
              <p:nvPr/>
            </p:nvSpPr>
            <p:spPr bwMode="auto">
              <a:xfrm flipH="1">
                <a:off x="1836" y="2160"/>
                <a:ext cx="590" cy="1361"/>
              </a:xfrm>
              <a:custGeom>
                <a:avLst/>
                <a:gdLst>
                  <a:gd name="T0" fmla="*/ 499 w 590"/>
                  <a:gd name="T1" fmla="*/ 1361 h 1361"/>
                  <a:gd name="T2" fmla="*/ 0 w 590"/>
                  <a:gd name="T3" fmla="*/ 0 h 1361"/>
                  <a:gd name="T4" fmla="*/ 590 w 59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361"/>
                  <a:gd name="T11" fmla="*/ 590 w 59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361">
                    <a:moveTo>
                      <a:pt x="499" y="1361"/>
                    </a:moveTo>
                    <a:lnTo>
                      <a:pt x="0" y="0"/>
                    </a:lnTo>
                    <a:lnTo>
                      <a:pt x="5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Freeform 279"/>
              <p:cNvSpPr>
                <a:spLocks/>
              </p:cNvSpPr>
              <p:nvPr/>
            </p:nvSpPr>
            <p:spPr bwMode="auto">
              <a:xfrm flipH="1">
                <a:off x="1654" y="2160"/>
                <a:ext cx="772" cy="1361"/>
              </a:xfrm>
              <a:custGeom>
                <a:avLst/>
                <a:gdLst>
                  <a:gd name="T0" fmla="*/ 681 w 772"/>
                  <a:gd name="T1" fmla="*/ 1361 h 1361"/>
                  <a:gd name="T2" fmla="*/ 0 w 772"/>
                  <a:gd name="T3" fmla="*/ 0 h 1361"/>
                  <a:gd name="T4" fmla="*/ 772 w 77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1361"/>
                  <a:gd name="T11" fmla="*/ 772 w 77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1361">
                    <a:moveTo>
                      <a:pt x="681" y="1361"/>
                    </a:moveTo>
                    <a:lnTo>
                      <a:pt x="0" y="0"/>
                    </a:lnTo>
                    <a:lnTo>
                      <a:pt x="77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Freeform 280"/>
              <p:cNvSpPr>
                <a:spLocks/>
              </p:cNvSpPr>
              <p:nvPr/>
            </p:nvSpPr>
            <p:spPr bwMode="auto">
              <a:xfrm flipH="1">
                <a:off x="1473" y="2160"/>
                <a:ext cx="953" cy="1361"/>
              </a:xfrm>
              <a:custGeom>
                <a:avLst/>
                <a:gdLst>
                  <a:gd name="T0" fmla="*/ 862 w 953"/>
                  <a:gd name="T1" fmla="*/ 1361 h 1361"/>
                  <a:gd name="T2" fmla="*/ 0 w 953"/>
                  <a:gd name="T3" fmla="*/ 0 h 1361"/>
                  <a:gd name="T4" fmla="*/ 953 w 95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53"/>
                  <a:gd name="T10" fmla="*/ 0 h 1361"/>
                  <a:gd name="T11" fmla="*/ 953 w 95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3" h="1361">
                    <a:moveTo>
                      <a:pt x="862" y="1361"/>
                    </a:moveTo>
                    <a:lnTo>
                      <a:pt x="0" y="0"/>
                    </a:lnTo>
                    <a:lnTo>
                      <a:pt x="95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Freeform 281"/>
              <p:cNvSpPr>
                <a:spLocks/>
              </p:cNvSpPr>
              <p:nvPr/>
            </p:nvSpPr>
            <p:spPr bwMode="auto">
              <a:xfrm flipH="1">
                <a:off x="2017" y="2160"/>
                <a:ext cx="409" cy="1361"/>
              </a:xfrm>
              <a:custGeom>
                <a:avLst/>
                <a:gdLst>
                  <a:gd name="T0" fmla="*/ 318 w 409"/>
                  <a:gd name="T1" fmla="*/ 1361 h 1361"/>
                  <a:gd name="T2" fmla="*/ 0 w 409"/>
                  <a:gd name="T3" fmla="*/ 0 h 1361"/>
                  <a:gd name="T4" fmla="*/ 409 w 40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361"/>
                  <a:gd name="T11" fmla="*/ 409 w 40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361">
                    <a:moveTo>
                      <a:pt x="318" y="1361"/>
                    </a:moveTo>
                    <a:lnTo>
                      <a:pt x="0" y="0"/>
                    </a:lnTo>
                    <a:lnTo>
                      <a:pt x="40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5" name="Freeform 282"/>
            <p:cNvSpPr>
              <a:spLocks/>
            </p:cNvSpPr>
            <p:nvPr/>
          </p:nvSpPr>
          <p:spPr bwMode="auto">
            <a:xfrm>
              <a:off x="5940152" y="2924944"/>
              <a:ext cx="112713" cy="1741488"/>
            </a:xfrm>
            <a:custGeom>
              <a:avLst/>
              <a:gdLst>
                <a:gd name="T0" fmla="*/ 0 w 91"/>
                <a:gd name="T1" fmla="*/ 1741488 h 1361"/>
                <a:gd name="T2" fmla="*/ 55737 w 91"/>
                <a:gd name="T3" fmla="*/ 0 h 1361"/>
                <a:gd name="T4" fmla="*/ 112713 w 91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91"/>
                <a:gd name="T10" fmla="*/ 0 h 1361"/>
                <a:gd name="T11" fmla="*/ 91 w 91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1361">
                  <a:moveTo>
                    <a:pt x="0" y="1361"/>
                  </a:moveTo>
                  <a:lnTo>
                    <a:pt x="45" y="0"/>
                  </a:lnTo>
                  <a:lnTo>
                    <a:pt x="91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283"/>
            <p:cNvSpPr>
              <a:spLocks/>
            </p:cNvSpPr>
            <p:nvPr/>
          </p:nvSpPr>
          <p:spPr bwMode="auto">
            <a:xfrm>
              <a:off x="5995715" y="2924944"/>
              <a:ext cx="280987" cy="1741488"/>
            </a:xfrm>
            <a:custGeom>
              <a:avLst/>
              <a:gdLst>
                <a:gd name="T0" fmla="*/ 168345 w 227"/>
                <a:gd name="T1" fmla="*/ 1741488 h 1361"/>
                <a:gd name="T2" fmla="*/ 0 w 227"/>
                <a:gd name="T3" fmla="*/ 0 h 1361"/>
                <a:gd name="T4" fmla="*/ 280987 w 227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227"/>
                <a:gd name="T10" fmla="*/ 0 h 1361"/>
                <a:gd name="T11" fmla="*/ 227 w 227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361">
                  <a:moveTo>
                    <a:pt x="136" y="1361"/>
                  </a:moveTo>
                  <a:lnTo>
                    <a:pt x="0" y="0"/>
                  </a:lnTo>
                  <a:lnTo>
                    <a:pt x="227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284"/>
            <p:cNvSpPr>
              <a:spLocks/>
            </p:cNvSpPr>
            <p:nvPr/>
          </p:nvSpPr>
          <p:spPr bwMode="auto">
            <a:xfrm>
              <a:off x="5995715" y="2924944"/>
              <a:ext cx="731837" cy="1741488"/>
            </a:xfrm>
            <a:custGeom>
              <a:avLst/>
              <a:gdLst>
                <a:gd name="T0" fmla="*/ 618960 w 590"/>
                <a:gd name="T1" fmla="*/ 1741488 h 1361"/>
                <a:gd name="T2" fmla="*/ 0 w 590"/>
                <a:gd name="T3" fmla="*/ 0 h 1361"/>
                <a:gd name="T4" fmla="*/ 731837 w 590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590"/>
                <a:gd name="T10" fmla="*/ 0 h 1361"/>
                <a:gd name="T11" fmla="*/ 590 w 590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1361">
                  <a:moveTo>
                    <a:pt x="499" y="1361"/>
                  </a:moveTo>
                  <a:lnTo>
                    <a:pt x="0" y="0"/>
                  </a:lnTo>
                  <a:lnTo>
                    <a:pt x="590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285"/>
            <p:cNvSpPr>
              <a:spLocks/>
            </p:cNvSpPr>
            <p:nvPr/>
          </p:nvSpPr>
          <p:spPr bwMode="auto">
            <a:xfrm>
              <a:off x="5995715" y="2924944"/>
              <a:ext cx="957262" cy="1741488"/>
            </a:xfrm>
            <a:custGeom>
              <a:avLst/>
              <a:gdLst>
                <a:gd name="T0" fmla="*/ 844424 w 772"/>
                <a:gd name="T1" fmla="*/ 1741488 h 1361"/>
                <a:gd name="T2" fmla="*/ 0 w 772"/>
                <a:gd name="T3" fmla="*/ 0 h 1361"/>
                <a:gd name="T4" fmla="*/ 957262 w 772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772"/>
                <a:gd name="T10" fmla="*/ 0 h 1361"/>
                <a:gd name="T11" fmla="*/ 772 w 772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1361">
                  <a:moveTo>
                    <a:pt x="681" y="1361"/>
                  </a:moveTo>
                  <a:lnTo>
                    <a:pt x="0" y="0"/>
                  </a:lnTo>
                  <a:lnTo>
                    <a:pt x="772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286"/>
            <p:cNvSpPr>
              <a:spLocks/>
            </p:cNvSpPr>
            <p:nvPr/>
          </p:nvSpPr>
          <p:spPr bwMode="auto">
            <a:xfrm>
              <a:off x="5995715" y="2924944"/>
              <a:ext cx="1182687" cy="1741488"/>
            </a:xfrm>
            <a:custGeom>
              <a:avLst/>
              <a:gdLst>
                <a:gd name="T0" fmla="*/ 1069755 w 953"/>
                <a:gd name="T1" fmla="*/ 1741488 h 1361"/>
                <a:gd name="T2" fmla="*/ 0 w 953"/>
                <a:gd name="T3" fmla="*/ 0 h 1361"/>
                <a:gd name="T4" fmla="*/ 1182687 w 953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953"/>
                <a:gd name="T10" fmla="*/ 0 h 1361"/>
                <a:gd name="T11" fmla="*/ 953 w 953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3" h="1361">
                  <a:moveTo>
                    <a:pt x="862" y="1361"/>
                  </a:moveTo>
                  <a:lnTo>
                    <a:pt x="0" y="0"/>
                  </a:lnTo>
                  <a:lnTo>
                    <a:pt x="953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287"/>
            <p:cNvSpPr>
              <a:spLocks/>
            </p:cNvSpPr>
            <p:nvPr/>
          </p:nvSpPr>
          <p:spPr bwMode="auto">
            <a:xfrm>
              <a:off x="5995715" y="2924944"/>
              <a:ext cx="508000" cy="1741488"/>
            </a:xfrm>
            <a:custGeom>
              <a:avLst/>
              <a:gdLst>
                <a:gd name="T0" fmla="*/ 394973 w 409"/>
                <a:gd name="T1" fmla="*/ 1741488 h 1361"/>
                <a:gd name="T2" fmla="*/ 0 w 409"/>
                <a:gd name="T3" fmla="*/ 0 h 1361"/>
                <a:gd name="T4" fmla="*/ 508000 w 409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409"/>
                <a:gd name="T10" fmla="*/ 0 h 1361"/>
                <a:gd name="T11" fmla="*/ 409 w 409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" h="1361">
                  <a:moveTo>
                    <a:pt x="318" y="1361"/>
                  </a:moveTo>
                  <a:lnTo>
                    <a:pt x="0" y="0"/>
                  </a:lnTo>
                  <a:lnTo>
                    <a:pt x="409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288"/>
            <p:cNvSpPr>
              <a:spLocks/>
            </p:cNvSpPr>
            <p:nvPr/>
          </p:nvSpPr>
          <p:spPr bwMode="auto">
            <a:xfrm>
              <a:off x="5995715" y="2924944"/>
              <a:ext cx="1406525" cy="1741488"/>
            </a:xfrm>
            <a:custGeom>
              <a:avLst/>
              <a:gdLst>
                <a:gd name="T0" fmla="*/ 1293656 w 1134"/>
                <a:gd name="T1" fmla="*/ 1741488 h 1361"/>
                <a:gd name="T2" fmla="*/ 0 w 1134"/>
                <a:gd name="T3" fmla="*/ 0 h 1361"/>
                <a:gd name="T4" fmla="*/ 1406525 w 1134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134"/>
                <a:gd name="T10" fmla="*/ 0 h 1361"/>
                <a:gd name="T11" fmla="*/ 1134 w 1134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4" h="1361">
                  <a:moveTo>
                    <a:pt x="1043" y="1361"/>
                  </a:moveTo>
                  <a:lnTo>
                    <a:pt x="0" y="0"/>
                  </a:lnTo>
                  <a:lnTo>
                    <a:pt x="1134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289"/>
            <p:cNvSpPr>
              <a:spLocks/>
            </p:cNvSpPr>
            <p:nvPr/>
          </p:nvSpPr>
          <p:spPr bwMode="auto">
            <a:xfrm>
              <a:off x="5995715" y="2924944"/>
              <a:ext cx="1633537" cy="1741488"/>
            </a:xfrm>
            <a:custGeom>
              <a:avLst/>
              <a:gdLst>
                <a:gd name="T0" fmla="*/ 1520580 w 1316"/>
                <a:gd name="T1" fmla="*/ 1741488 h 1361"/>
                <a:gd name="T2" fmla="*/ 0 w 1316"/>
                <a:gd name="T3" fmla="*/ 0 h 1361"/>
                <a:gd name="T4" fmla="*/ 1633537 w 1316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316"/>
                <a:gd name="T10" fmla="*/ 0 h 1361"/>
                <a:gd name="T11" fmla="*/ 1316 w 1316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6" h="1361">
                  <a:moveTo>
                    <a:pt x="1225" y="1361"/>
                  </a:moveTo>
                  <a:lnTo>
                    <a:pt x="0" y="0"/>
                  </a:lnTo>
                  <a:lnTo>
                    <a:pt x="1316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290"/>
            <p:cNvSpPr>
              <a:spLocks/>
            </p:cNvSpPr>
            <p:nvPr/>
          </p:nvSpPr>
          <p:spPr bwMode="auto">
            <a:xfrm>
              <a:off x="5995715" y="2924944"/>
              <a:ext cx="1857375" cy="1741488"/>
            </a:xfrm>
            <a:custGeom>
              <a:avLst/>
              <a:gdLst>
                <a:gd name="T0" fmla="*/ 1744468 w 1497"/>
                <a:gd name="T1" fmla="*/ 1741488 h 1361"/>
                <a:gd name="T2" fmla="*/ 0 w 1497"/>
                <a:gd name="T3" fmla="*/ 0 h 1361"/>
                <a:gd name="T4" fmla="*/ 1857375 w 1497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497"/>
                <a:gd name="T10" fmla="*/ 0 h 1361"/>
                <a:gd name="T11" fmla="*/ 1497 w 1497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7" h="1361">
                  <a:moveTo>
                    <a:pt x="1406" y="1361"/>
                  </a:moveTo>
                  <a:lnTo>
                    <a:pt x="0" y="0"/>
                  </a:lnTo>
                  <a:lnTo>
                    <a:pt x="1497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291"/>
            <p:cNvSpPr>
              <a:spLocks/>
            </p:cNvSpPr>
            <p:nvPr/>
          </p:nvSpPr>
          <p:spPr bwMode="auto">
            <a:xfrm>
              <a:off x="5995715" y="2924944"/>
              <a:ext cx="2082800" cy="1741488"/>
            </a:xfrm>
            <a:custGeom>
              <a:avLst/>
              <a:gdLst>
                <a:gd name="T0" fmla="*/ 1969915 w 1679"/>
                <a:gd name="T1" fmla="*/ 1741488 h 1361"/>
                <a:gd name="T2" fmla="*/ 0 w 1679"/>
                <a:gd name="T3" fmla="*/ 0 h 1361"/>
                <a:gd name="T4" fmla="*/ 2082800 w 1679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679"/>
                <a:gd name="T10" fmla="*/ 0 h 1361"/>
                <a:gd name="T11" fmla="*/ 1679 w 1679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9" h="1361">
                  <a:moveTo>
                    <a:pt x="1588" y="1361"/>
                  </a:moveTo>
                  <a:lnTo>
                    <a:pt x="0" y="0"/>
                  </a:lnTo>
                  <a:lnTo>
                    <a:pt x="1679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292"/>
            <p:cNvSpPr>
              <a:spLocks/>
            </p:cNvSpPr>
            <p:nvPr/>
          </p:nvSpPr>
          <p:spPr bwMode="auto">
            <a:xfrm>
              <a:off x="5995715" y="2924944"/>
              <a:ext cx="2308225" cy="1741488"/>
            </a:xfrm>
            <a:custGeom>
              <a:avLst/>
              <a:gdLst>
                <a:gd name="T0" fmla="*/ 2195296 w 1860"/>
                <a:gd name="T1" fmla="*/ 1741488 h 1361"/>
                <a:gd name="T2" fmla="*/ 0 w 1860"/>
                <a:gd name="T3" fmla="*/ 0 h 1361"/>
                <a:gd name="T4" fmla="*/ 2308225 w 1860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860"/>
                <a:gd name="T10" fmla="*/ 0 h 1361"/>
                <a:gd name="T11" fmla="*/ 1860 w 1860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0" h="1361">
                  <a:moveTo>
                    <a:pt x="1769" y="1361"/>
                  </a:moveTo>
                  <a:lnTo>
                    <a:pt x="0" y="0"/>
                  </a:lnTo>
                  <a:lnTo>
                    <a:pt x="1860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6" name="Group 293"/>
            <p:cNvGrpSpPr>
              <a:grpSpLocks/>
            </p:cNvGrpSpPr>
            <p:nvPr/>
          </p:nvGrpSpPr>
          <p:grpSpPr bwMode="auto">
            <a:xfrm flipH="1">
              <a:off x="5940149" y="2924944"/>
              <a:ext cx="2363790" cy="1741488"/>
              <a:chOff x="1474" y="2160"/>
              <a:chExt cx="1905" cy="1361"/>
            </a:xfrm>
          </p:grpSpPr>
          <p:sp>
            <p:nvSpPr>
              <p:cNvPr id="78" name="Freeform 294"/>
              <p:cNvSpPr>
                <a:spLocks/>
              </p:cNvSpPr>
              <p:nvPr/>
            </p:nvSpPr>
            <p:spPr bwMode="auto">
              <a:xfrm>
                <a:off x="1474" y="2160"/>
                <a:ext cx="91" cy="1361"/>
              </a:xfrm>
              <a:custGeom>
                <a:avLst/>
                <a:gdLst>
                  <a:gd name="T0" fmla="*/ 0 w 91"/>
                  <a:gd name="T1" fmla="*/ 1361 h 1361"/>
                  <a:gd name="T2" fmla="*/ 45 w 91"/>
                  <a:gd name="T3" fmla="*/ 0 h 1361"/>
                  <a:gd name="T4" fmla="*/ 91 w 91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361"/>
                  <a:gd name="T11" fmla="*/ 91 w 91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361">
                    <a:moveTo>
                      <a:pt x="0" y="1361"/>
                    </a:moveTo>
                    <a:lnTo>
                      <a:pt x="45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Freeform 295"/>
              <p:cNvSpPr>
                <a:spLocks/>
              </p:cNvSpPr>
              <p:nvPr/>
            </p:nvSpPr>
            <p:spPr bwMode="auto">
              <a:xfrm>
                <a:off x="1519" y="2160"/>
                <a:ext cx="227" cy="1361"/>
              </a:xfrm>
              <a:custGeom>
                <a:avLst/>
                <a:gdLst>
                  <a:gd name="T0" fmla="*/ 136 w 227"/>
                  <a:gd name="T1" fmla="*/ 1361 h 1361"/>
                  <a:gd name="T2" fmla="*/ 0 w 227"/>
                  <a:gd name="T3" fmla="*/ 0 h 1361"/>
                  <a:gd name="T4" fmla="*/ 227 w 22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1"/>
                  <a:gd name="T11" fmla="*/ 227 w 22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1">
                    <a:moveTo>
                      <a:pt x="136" y="1361"/>
                    </a:moveTo>
                    <a:lnTo>
                      <a:pt x="0" y="0"/>
                    </a:lnTo>
                    <a:lnTo>
                      <a:pt x="22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Freeform 296"/>
              <p:cNvSpPr>
                <a:spLocks/>
              </p:cNvSpPr>
              <p:nvPr/>
            </p:nvSpPr>
            <p:spPr bwMode="auto">
              <a:xfrm>
                <a:off x="1519" y="2160"/>
                <a:ext cx="590" cy="1361"/>
              </a:xfrm>
              <a:custGeom>
                <a:avLst/>
                <a:gdLst>
                  <a:gd name="T0" fmla="*/ 499 w 590"/>
                  <a:gd name="T1" fmla="*/ 1361 h 1361"/>
                  <a:gd name="T2" fmla="*/ 0 w 590"/>
                  <a:gd name="T3" fmla="*/ 0 h 1361"/>
                  <a:gd name="T4" fmla="*/ 590 w 59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361"/>
                  <a:gd name="T11" fmla="*/ 590 w 59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361">
                    <a:moveTo>
                      <a:pt x="499" y="1361"/>
                    </a:moveTo>
                    <a:lnTo>
                      <a:pt x="0" y="0"/>
                    </a:lnTo>
                    <a:lnTo>
                      <a:pt x="5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Freeform 297"/>
              <p:cNvSpPr>
                <a:spLocks/>
              </p:cNvSpPr>
              <p:nvPr/>
            </p:nvSpPr>
            <p:spPr bwMode="auto">
              <a:xfrm>
                <a:off x="1519" y="2160"/>
                <a:ext cx="772" cy="1361"/>
              </a:xfrm>
              <a:custGeom>
                <a:avLst/>
                <a:gdLst>
                  <a:gd name="T0" fmla="*/ 681 w 772"/>
                  <a:gd name="T1" fmla="*/ 1361 h 1361"/>
                  <a:gd name="T2" fmla="*/ 0 w 772"/>
                  <a:gd name="T3" fmla="*/ 0 h 1361"/>
                  <a:gd name="T4" fmla="*/ 772 w 77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1361"/>
                  <a:gd name="T11" fmla="*/ 772 w 77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1361">
                    <a:moveTo>
                      <a:pt x="681" y="1361"/>
                    </a:moveTo>
                    <a:lnTo>
                      <a:pt x="0" y="0"/>
                    </a:lnTo>
                    <a:lnTo>
                      <a:pt x="77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Freeform 298"/>
              <p:cNvSpPr>
                <a:spLocks/>
              </p:cNvSpPr>
              <p:nvPr/>
            </p:nvSpPr>
            <p:spPr bwMode="auto">
              <a:xfrm>
                <a:off x="1519" y="2160"/>
                <a:ext cx="953" cy="1361"/>
              </a:xfrm>
              <a:custGeom>
                <a:avLst/>
                <a:gdLst>
                  <a:gd name="T0" fmla="*/ 862 w 953"/>
                  <a:gd name="T1" fmla="*/ 1361 h 1361"/>
                  <a:gd name="T2" fmla="*/ 0 w 953"/>
                  <a:gd name="T3" fmla="*/ 0 h 1361"/>
                  <a:gd name="T4" fmla="*/ 953 w 95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53"/>
                  <a:gd name="T10" fmla="*/ 0 h 1361"/>
                  <a:gd name="T11" fmla="*/ 953 w 95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3" h="1361">
                    <a:moveTo>
                      <a:pt x="862" y="1361"/>
                    </a:moveTo>
                    <a:lnTo>
                      <a:pt x="0" y="0"/>
                    </a:lnTo>
                    <a:lnTo>
                      <a:pt x="95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Freeform 299"/>
              <p:cNvSpPr>
                <a:spLocks/>
              </p:cNvSpPr>
              <p:nvPr/>
            </p:nvSpPr>
            <p:spPr bwMode="auto">
              <a:xfrm>
                <a:off x="1519" y="2160"/>
                <a:ext cx="409" cy="1361"/>
              </a:xfrm>
              <a:custGeom>
                <a:avLst/>
                <a:gdLst>
                  <a:gd name="T0" fmla="*/ 318 w 409"/>
                  <a:gd name="T1" fmla="*/ 1361 h 1361"/>
                  <a:gd name="T2" fmla="*/ 0 w 409"/>
                  <a:gd name="T3" fmla="*/ 0 h 1361"/>
                  <a:gd name="T4" fmla="*/ 409 w 40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361"/>
                  <a:gd name="T11" fmla="*/ 409 w 40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361">
                    <a:moveTo>
                      <a:pt x="318" y="1361"/>
                    </a:moveTo>
                    <a:lnTo>
                      <a:pt x="0" y="0"/>
                    </a:lnTo>
                    <a:lnTo>
                      <a:pt x="40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Freeform 300"/>
              <p:cNvSpPr>
                <a:spLocks/>
              </p:cNvSpPr>
              <p:nvPr/>
            </p:nvSpPr>
            <p:spPr bwMode="auto">
              <a:xfrm>
                <a:off x="1519" y="2160"/>
                <a:ext cx="1134" cy="1361"/>
              </a:xfrm>
              <a:custGeom>
                <a:avLst/>
                <a:gdLst>
                  <a:gd name="T0" fmla="*/ 1043 w 1134"/>
                  <a:gd name="T1" fmla="*/ 1361 h 1361"/>
                  <a:gd name="T2" fmla="*/ 0 w 1134"/>
                  <a:gd name="T3" fmla="*/ 0 h 1361"/>
                  <a:gd name="T4" fmla="*/ 1134 w 1134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134"/>
                  <a:gd name="T10" fmla="*/ 0 h 1361"/>
                  <a:gd name="T11" fmla="*/ 1134 w 1134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4" h="1361">
                    <a:moveTo>
                      <a:pt x="1043" y="1361"/>
                    </a:moveTo>
                    <a:lnTo>
                      <a:pt x="0" y="0"/>
                    </a:lnTo>
                    <a:lnTo>
                      <a:pt x="1134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Freeform 301"/>
              <p:cNvSpPr>
                <a:spLocks/>
              </p:cNvSpPr>
              <p:nvPr/>
            </p:nvSpPr>
            <p:spPr bwMode="auto">
              <a:xfrm>
                <a:off x="1519" y="2160"/>
                <a:ext cx="1316" cy="1361"/>
              </a:xfrm>
              <a:custGeom>
                <a:avLst/>
                <a:gdLst>
                  <a:gd name="T0" fmla="*/ 1225 w 1316"/>
                  <a:gd name="T1" fmla="*/ 1361 h 1361"/>
                  <a:gd name="T2" fmla="*/ 0 w 1316"/>
                  <a:gd name="T3" fmla="*/ 0 h 1361"/>
                  <a:gd name="T4" fmla="*/ 1316 w 131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16"/>
                  <a:gd name="T10" fmla="*/ 0 h 1361"/>
                  <a:gd name="T11" fmla="*/ 1316 w 131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16" h="1361">
                    <a:moveTo>
                      <a:pt x="1225" y="1361"/>
                    </a:moveTo>
                    <a:lnTo>
                      <a:pt x="0" y="0"/>
                    </a:lnTo>
                    <a:lnTo>
                      <a:pt x="131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Freeform 302"/>
              <p:cNvSpPr>
                <a:spLocks/>
              </p:cNvSpPr>
              <p:nvPr/>
            </p:nvSpPr>
            <p:spPr bwMode="auto">
              <a:xfrm>
                <a:off x="1519" y="2160"/>
                <a:ext cx="1497" cy="1361"/>
              </a:xfrm>
              <a:custGeom>
                <a:avLst/>
                <a:gdLst>
                  <a:gd name="T0" fmla="*/ 1406 w 1497"/>
                  <a:gd name="T1" fmla="*/ 1361 h 1361"/>
                  <a:gd name="T2" fmla="*/ 0 w 1497"/>
                  <a:gd name="T3" fmla="*/ 0 h 1361"/>
                  <a:gd name="T4" fmla="*/ 1497 w 149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497"/>
                  <a:gd name="T10" fmla="*/ 0 h 1361"/>
                  <a:gd name="T11" fmla="*/ 1497 w 149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97" h="1361">
                    <a:moveTo>
                      <a:pt x="1406" y="1361"/>
                    </a:moveTo>
                    <a:lnTo>
                      <a:pt x="0" y="0"/>
                    </a:lnTo>
                    <a:lnTo>
                      <a:pt x="149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Freeform 303"/>
              <p:cNvSpPr>
                <a:spLocks/>
              </p:cNvSpPr>
              <p:nvPr/>
            </p:nvSpPr>
            <p:spPr bwMode="auto">
              <a:xfrm>
                <a:off x="1519" y="2160"/>
                <a:ext cx="1679" cy="1361"/>
              </a:xfrm>
              <a:custGeom>
                <a:avLst/>
                <a:gdLst>
                  <a:gd name="T0" fmla="*/ 1588 w 1679"/>
                  <a:gd name="T1" fmla="*/ 1361 h 1361"/>
                  <a:gd name="T2" fmla="*/ 0 w 1679"/>
                  <a:gd name="T3" fmla="*/ 0 h 1361"/>
                  <a:gd name="T4" fmla="*/ 1679 w 167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679"/>
                  <a:gd name="T10" fmla="*/ 0 h 1361"/>
                  <a:gd name="T11" fmla="*/ 1679 w 167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79" h="1361">
                    <a:moveTo>
                      <a:pt x="1588" y="1361"/>
                    </a:moveTo>
                    <a:lnTo>
                      <a:pt x="0" y="0"/>
                    </a:lnTo>
                    <a:lnTo>
                      <a:pt x="167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Freeform 304"/>
              <p:cNvSpPr>
                <a:spLocks/>
              </p:cNvSpPr>
              <p:nvPr/>
            </p:nvSpPr>
            <p:spPr bwMode="auto">
              <a:xfrm>
                <a:off x="1519" y="2160"/>
                <a:ext cx="1860" cy="1361"/>
              </a:xfrm>
              <a:custGeom>
                <a:avLst/>
                <a:gdLst>
                  <a:gd name="T0" fmla="*/ 1769 w 1860"/>
                  <a:gd name="T1" fmla="*/ 1361 h 1361"/>
                  <a:gd name="T2" fmla="*/ 0 w 1860"/>
                  <a:gd name="T3" fmla="*/ 0 h 1361"/>
                  <a:gd name="T4" fmla="*/ 1860 w 186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860"/>
                  <a:gd name="T10" fmla="*/ 0 h 1361"/>
                  <a:gd name="T11" fmla="*/ 1860 w 186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0" h="1361">
                    <a:moveTo>
                      <a:pt x="1769" y="1361"/>
                    </a:moveTo>
                    <a:lnTo>
                      <a:pt x="0" y="0"/>
                    </a:lnTo>
                    <a:lnTo>
                      <a:pt x="186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7" name="Group 305"/>
            <p:cNvGrpSpPr>
              <a:grpSpLocks/>
            </p:cNvGrpSpPr>
            <p:nvPr/>
          </p:nvGrpSpPr>
          <p:grpSpPr bwMode="auto">
            <a:xfrm>
              <a:off x="5940149" y="2924944"/>
              <a:ext cx="2363789" cy="1741488"/>
              <a:chOff x="1474" y="2659"/>
              <a:chExt cx="1905" cy="1361"/>
            </a:xfrm>
          </p:grpSpPr>
          <p:sp>
            <p:nvSpPr>
              <p:cNvPr id="67" name="Freeform 306"/>
              <p:cNvSpPr>
                <a:spLocks/>
              </p:cNvSpPr>
              <p:nvPr/>
            </p:nvSpPr>
            <p:spPr bwMode="auto">
              <a:xfrm>
                <a:off x="1474" y="2659"/>
                <a:ext cx="499" cy="1361"/>
              </a:xfrm>
              <a:custGeom>
                <a:avLst/>
                <a:gdLst>
                  <a:gd name="T0" fmla="*/ 0 w 499"/>
                  <a:gd name="T1" fmla="*/ 1361 h 1361"/>
                  <a:gd name="T2" fmla="*/ 499 w 499"/>
                  <a:gd name="T3" fmla="*/ 0 h 1361"/>
                  <a:gd name="T4" fmla="*/ 91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0" y="1361"/>
                    </a:moveTo>
                    <a:lnTo>
                      <a:pt x="499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Freeform 307"/>
              <p:cNvSpPr>
                <a:spLocks/>
              </p:cNvSpPr>
              <p:nvPr/>
            </p:nvSpPr>
            <p:spPr bwMode="auto">
              <a:xfrm>
                <a:off x="1655" y="2659"/>
                <a:ext cx="318" cy="1361"/>
              </a:xfrm>
              <a:custGeom>
                <a:avLst/>
                <a:gdLst>
                  <a:gd name="T0" fmla="*/ 0 w 318"/>
                  <a:gd name="T1" fmla="*/ 1361 h 1361"/>
                  <a:gd name="T2" fmla="*/ 318 w 318"/>
                  <a:gd name="T3" fmla="*/ 0 h 1361"/>
                  <a:gd name="T4" fmla="*/ 91 w 318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1361"/>
                  <a:gd name="T11" fmla="*/ 318 w 318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1361">
                    <a:moveTo>
                      <a:pt x="0" y="1361"/>
                    </a:moveTo>
                    <a:lnTo>
                      <a:pt x="318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Freeform 308"/>
              <p:cNvSpPr>
                <a:spLocks/>
              </p:cNvSpPr>
              <p:nvPr/>
            </p:nvSpPr>
            <p:spPr bwMode="auto">
              <a:xfrm>
                <a:off x="1837" y="2659"/>
                <a:ext cx="136" cy="1361"/>
              </a:xfrm>
              <a:custGeom>
                <a:avLst/>
                <a:gdLst>
                  <a:gd name="T0" fmla="*/ 0 w 136"/>
                  <a:gd name="T1" fmla="*/ 1361 h 1361"/>
                  <a:gd name="T2" fmla="*/ 136 w 136"/>
                  <a:gd name="T3" fmla="*/ 0 h 1361"/>
                  <a:gd name="T4" fmla="*/ 90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0" y="1361"/>
                    </a:moveTo>
                    <a:lnTo>
                      <a:pt x="136" y="0"/>
                    </a:lnTo>
                    <a:lnTo>
                      <a:pt x="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Freeform 309"/>
              <p:cNvSpPr>
                <a:spLocks/>
              </p:cNvSpPr>
              <p:nvPr/>
            </p:nvSpPr>
            <p:spPr bwMode="auto">
              <a:xfrm>
                <a:off x="1973" y="2659"/>
                <a:ext cx="136" cy="1361"/>
              </a:xfrm>
              <a:custGeom>
                <a:avLst/>
                <a:gdLst>
                  <a:gd name="T0" fmla="*/ 45 w 136"/>
                  <a:gd name="T1" fmla="*/ 1361 h 1361"/>
                  <a:gd name="T2" fmla="*/ 0 w 136"/>
                  <a:gd name="T3" fmla="*/ 0 h 1361"/>
                  <a:gd name="T4" fmla="*/ 136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45" y="1361"/>
                    </a:moveTo>
                    <a:lnTo>
                      <a:pt x="0" y="0"/>
                    </a:lnTo>
                    <a:lnTo>
                      <a:pt x="13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Freeform 310"/>
              <p:cNvSpPr>
                <a:spLocks/>
              </p:cNvSpPr>
              <p:nvPr/>
            </p:nvSpPr>
            <p:spPr bwMode="auto">
              <a:xfrm>
                <a:off x="1973" y="2659"/>
                <a:ext cx="317" cy="1361"/>
              </a:xfrm>
              <a:custGeom>
                <a:avLst/>
                <a:gdLst>
                  <a:gd name="T0" fmla="*/ 227 w 317"/>
                  <a:gd name="T1" fmla="*/ 1361 h 1361"/>
                  <a:gd name="T2" fmla="*/ 0 w 317"/>
                  <a:gd name="T3" fmla="*/ 0 h 1361"/>
                  <a:gd name="T4" fmla="*/ 317 w 31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1361"/>
                  <a:gd name="T11" fmla="*/ 317 w 31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1361">
                    <a:moveTo>
                      <a:pt x="227" y="1361"/>
                    </a:moveTo>
                    <a:lnTo>
                      <a:pt x="0" y="0"/>
                    </a:lnTo>
                    <a:lnTo>
                      <a:pt x="31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Freeform 311"/>
              <p:cNvSpPr>
                <a:spLocks/>
              </p:cNvSpPr>
              <p:nvPr/>
            </p:nvSpPr>
            <p:spPr bwMode="auto">
              <a:xfrm>
                <a:off x="1973" y="2659"/>
                <a:ext cx="499" cy="1361"/>
              </a:xfrm>
              <a:custGeom>
                <a:avLst/>
                <a:gdLst>
                  <a:gd name="T0" fmla="*/ 408 w 499"/>
                  <a:gd name="T1" fmla="*/ 1361 h 1361"/>
                  <a:gd name="T2" fmla="*/ 0 w 499"/>
                  <a:gd name="T3" fmla="*/ 0 h 1361"/>
                  <a:gd name="T4" fmla="*/ 499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408" y="1361"/>
                    </a:moveTo>
                    <a:lnTo>
                      <a:pt x="0" y="0"/>
                    </a:lnTo>
                    <a:lnTo>
                      <a:pt x="49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Freeform 312"/>
              <p:cNvSpPr>
                <a:spLocks/>
              </p:cNvSpPr>
              <p:nvPr/>
            </p:nvSpPr>
            <p:spPr bwMode="auto">
              <a:xfrm>
                <a:off x="1973" y="2659"/>
                <a:ext cx="680" cy="1361"/>
              </a:xfrm>
              <a:custGeom>
                <a:avLst/>
                <a:gdLst>
                  <a:gd name="T0" fmla="*/ 589 w 680"/>
                  <a:gd name="T1" fmla="*/ 1361 h 1361"/>
                  <a:gd name="T2" fmla="*/ 0 w 680"/>
                  <a:gd name="T3" fmla="*/ 0 h 1361"/>
                  <a:gd name="T4" fmla="*/ 680 w 68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680"/>
                  <a:gd name="T10" fmla="*/ 0 h 1361"/>
                  <a:gd name="T11" fmla="*/ 680 w 68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0" h="1361">
                    <a:moveTo>
                      <a:pt x="589" y="1361"/>
                    </a:moveTo>
                    <a:lnTo>
                      <a:pt x="0" y="0"/>
                    </a:lnTo>
                    <a:lnTo>
                      <a:pt x="68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Freeform 313"/>
              <p:cNvSpPr>
                <a:spLocks/>
              </p:cNvSpPr>
              <p:nvPr/>
            </p:nvSpPr>
            <p:spPr bwMode="auto">
              <a:xfrm>
                <a:off x="1973" y="2659"/>
                <a:ext cx="862" cy="1361"/>
              </a:xfrm>
              <a:custGeom>
                <a:avLst/>
                <a:gdLst>
                  <a:gd name="T0" fmla="*/ 771 w 862"/>
                  <a:gd name="T1" fmla="*/ 1361 h 1361"/>
                  <a:gd name="T2" fmla="*/ 0 w 862"/>
                  <a:gd name="T3" fmla="*/ 0 h 1361"/>
                  <a:gd name="T4" fmla="*/ 862 w 86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862"/>
                  <a:gd name="T10" fmla="*/ 0 h 1361"/>
                  <a:gd name="T11" fmla="*/ 862 w 86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2" h="1361">
                    <a:moveTo>
                      <a:pt x="771" y="1361"/>
                    </a:moveTo>
                    <a:lnTo>
                      <a:pt x="0" y="0"/>
                    </a:lnTo>
                    <a:lnTo>
                      <a:pt x="86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Freeform 314"/>
              <p:cNvSpPr>
                <a:spLocks/>
              </p:cNvSpPr>
              <p:nvPr/>
            </p:nvSpPr>
            <p:spPr bwMode="auto">
              <a:xfrm>
                <a:off x="1973" y="2659"/>
                <a:ext cx="1043" cy="1361"/>
              </a:xfrm>
              <a:custGeom>
                <a:avLst/>
                <a:gdLst>
                  <a:gd name="T0" fmla="*/ 952 w 1043"/>
                  <a:gd name="T1" fmla="*/ 1361 h 1361"/>
                  <a:gd name="T2" fmla="*/ 0 w 1043"/>
                  <a:gd name="T3" fmla="*/ 0 h 1361"/>
                  <a:gd name="T4" fmla="*/ 1043 w 104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043"/>
                  <a:gd name="T10" fmla="*/ 0 h 1361"/>
                  <a:gd name="T11" fmla="*/ 1043 w 104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3" h="1361">
                    <a:moveTo>
                      <a:pt x="952" y="1361"/>
                    </a:moveTo>
                    <a:lnTo>
                      <a:pt x="0" y="0"/>
                    </a:lnTo>
                    <a:lnTo>
                      <a:pt x="104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Freeform 315"/>
              <p:cNvSpPr>
                <a:spLocks/>
              </p:cNvSpPr>
              <p:nvPr/>
            </p:nvSpPr>
            <p:spPr bwMode="auto">
              <a:xfrm>
                <a:off x="1973" y="2659"/>
                <a:ext cx="1225" cy="1361"/>
              </a:xfrm>
              <a:custGeom>
                <a:avLst/>
                <a:gdLst>
                  <a:gd name="T0" fmla="*/ 1134 w 1225"/>
                  <a:gd name="T1" fmla="*/ 1361 h 1361"/>
                  <a:gd name="T2" fmla="*/ 0 w 1225"/>
                  <a:gd name="T3" fmla="*/ 0 h 1361"/>
                  <a:gd name="T4" fmla="*/ 1225 w 1225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225"/>
                  <a:gd name="T10" fmla="*/ 0 h 1361"/>
                  <a:gd name="T11" fmla="*/ 1225 w 1225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5" h="1361">
                    <a:moveTo>
                      <a:pt x="1134" y="1361"/>
                    </a:moveTo>
                    <a:lnTo>
                      <a:pt x="0" y="0"/>
                    </a:lnTo>
                    <a:lnTo>
                      <a:pt x="1225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Freeform 316"/>
              <p:cNvSpPr>
                <a:spLocks/>
              </p:cNvSpPr>
              <p:nvPr/>
            </p:nvSpPr>
            <p:spPr bwMode="auto">
              <a:xfrm>
                <a:off x="1973" y="2659"/>
                <a:ext cx="1406" cy="1361"/>
              </a:xfrm>
              <a:custGeom>
                <a:avLst/>
                <a:gdLst>
                  <a:gd name="T0" fmla="*/ 1315 w 1406"/>
                  <a:gd name="T1" fmla="*/ 1361 h 1361"/>
                  <a:gd name="T2" fmla="*/ 0 w 1406"/>
                  <a:gd name="T3" fmla="*/ 0 h 1361"/>
                  <a:gd name="T4" fmla="*/ 1406 w 140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406"/>
                  <a:gd name="T10" fmla="*/ 0 h 1361"/>
                  <a:gd name="T11" fmla="*/ 1406 w 140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6" h="1361">
                    <a:moveTo>
                      <a:pt x="1315" y="1361"/>
                    </a:moveTo>
                    <a:lnTo>
                      <a:pt x="0" y="0"/>
                    </a:lnTo>
                    <a:lnTo>
                      <a:pt x="140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8" name="Group 317"/>
            <p:cNvGrpSpPr>
              <a:grpSpLocks/>
            </p:cNvGrpSpPr>
            <p:nvPr/>
          </p:nvGrpSpPr>
          <p:grpSpPr bwMode="auto">
            <a:xfrm flipH="1">
              <a:off x="5940143" y="2924944"/>
              <a:ext cx="2365380" cy="1741488"/>
              <a:chOff x="1474" y="2659"/>
              <a:chExt cx="1905" cy="1361"/>
            </a:xfrm>
          </p:grpSpPr>
          <p:sp>
            <p:nvSpPr>
              <p:cNvPr id="56" name="Freeform 318"/>
              <p:cNvSpPr>
                <a:spLocks/>
              </p:cNvSpPr>
              <p:nvPr/>
            </p:nvSpPr>
            <p:spPr bwMode="auto">
              <a:xfrm>
                <a:off x="1474" y="2659"/>
                <a:ext cx="499" cy="1361"/>
              </a:xfrm>
              <a:custGeom>
                <a:avLst/>
                <a:gdLst>
                  <a:gd name="T0" fmla="*/ 0 w 499"/>
                  <a:gd name="T1" fmla="*/ 1361 h 1361"/>
                  <a:gd name="T2" fmla="*/ 499 w 499"/>
                  <a:gd name="T3" fmla="*/ 0 h 1361"/>
                  <a:gd name="T4" fmla="*/ 91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0" y="1361"/>
                    </a:moveTo>
                    <a:lnTo>
                      <a:pt x="499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Freeform 319"/>
              <p:cNvSpPr>
                <a:spLocks/>
              </p:cNvSpPr>
              <p:nvPr/>
            </p:nvSpPr>
            <p:spPr bwMode="auto">
              <a:xfrm>
                <a:off x="1655" y="2659"/>
                <a:ext cx="318" cy="1361"/>
              </a:xfrm>
              <a:custGeom>
                <a:avLst/>
                <a:gdLst>
                  <a:gd name="T0" fmla="*/ 0 w 318"/>
                  <a:gd name="T1" fmla="*/ 1361 h 1361"/>
                  <a:gd name="T2" fmla="*/ 318 w 318"/>
                  <a:gd name="T3" fmla="*/ 0 h 1361"/>
                  <a:gd name="T4" fmla="*/ 91 w 318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1361"/>
                  <a:gd name="T11" fmla="*/ 318 w 318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1361">
                    <a:moveTo>
                      <a:pt x="0" y="1361"/>
                    </a:moveTo>
                    <a:lnTo>
                      <a:pt x="318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Freeform 320"/>
              <p:cNvSpPr>
                <a:spLocks/>
              </p:cNvSpPr>
              <p:nvPr/>
            </p:nvSpPr>
            <p:spPr bwMode="auto">
              <a:xfrm>
                <a:off x="1837" y="2659"/>
                <a:ext cx="136" cy="1361"/>
              </a:xfrm>
              <a:custGeom>
                <a:avLst/>
                <a:gdLst>
                  <a:gd name="T0" fmla="*/ 0 w 136"/>
                  <a:gd name="T1" fmla="*/ 1361 h 1361"/>
                  <a:gd name="T2" fmla="*/ 136 w 136"/>
                  <a:gd name="T3" fmla="*/ 0 h 1361"/>
                  <a:gd name="T4" fmla="*/ 90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0" y="1361"/>
                    </a:moveTo>
                    <a:lnTo>
                      <a:pt x="136" y="0"/>
                    </a:lnTo>
                    <a:lnTo>
                      <a:pt x="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Freeform 321"/>
              <p:cNvSpPr>
                <a:spLocks/>
              </p:cNvSpPr>
              <p:nvPr/>
            </p:nvSpPr>
            <p:spPr bwMode="auto">
              <a:xfrm>
                <a:off x="1973" y="2659"/>
                <a:ext cx="136" cy="1361"/>
              </a:xfrm>
              <a:custGeom>
                <a:avLst/>
                <a:gdLst>
                  <a:gd name="T0" fmla="*/ 45 w 136"/>
                  <a:gd name="T1" fmla="*/ 1361 h 1361"/>
                  <a:gd name="T2" fmla="*/ 0 w 136"/>
                  <a:gd name="T3" fmla="*/ 0 h 1361"/>
                  <a:gd name="T4" fmla="*/ 136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45" y="1361"/>
                    </a:moveTo>
                    <a:lnTo>
                      <a:pt x="0" y="0"/>
                    </a:lnTo>
                    <a:lnTo>
                      <a:pt x="13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Freeform 322"/>
              <p:cNvSpPr>
                <a:spLocks/>
              </p:cNvSpPr>
              <p:nvPr/>
            </p:nvSpPr>
            <p:spPr bwMode="auto">
              <a:xfrm>
                <a:off x="1973" y="2659"/>
                <a:ext cx="317" cy="1361"/>
              </a:xfrm>
              <a:custGeom>
                <a:avLst/>
                <a:gdLst>
                  <a:gd name="T0" fmla="*/ 227 w 317"/>
                  <a:gd name="T1" fmla="*/ 1361 h 1361"/>
                  <a:gd name="T2" fmla="*/ 0 w 317"/>
                  <a:gd name="T3" fmla="*/ 0 h 1361"/>
                  <a:gd name="T4" fmla="*/ 317 w 31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1361"/>
                  <a:gd name="T11" fmla="*/ 317 w 31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1361">
                    <a:moveTo>
                      <a:pt x="227" y="1361"/>
                    </a:moveTo>
                    <a:lnTo>
                      <a:pt x="0" y="0"/>
                    </a:lnTo>
                    <a:lnTo>
                      <a:pt x="31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Freeform 323"/>
              <p:cNvSpPr>
                <a:spLocks/>
              </p:cNvSpPr>
              <p:nvPr/>
            </p:nvSpPr>
            <p:spPr bwMode="auto">
              <a:xfrm>
                <a:off x="1973" y="2659"/>
                <a:ext cx="499" cy="1361"/>
              </a:xfrm>
              <a:custGeom>
                <a:avLst/>
                <a:gdLst>
                  <a:gd name="T0" fmla="*/ 408 w 499"/>
                  <a:gd name="T1" fmla="*/ 1361 h 1361"/>
                  <a:gd name="T2" fmla="*/ 0 w 499"/>
                  <a:gd name="T3" fmla="*/ 0 h 1361"/>
                  <a:gd name="T4" fmla="*/ 499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408" y="1361"/>
                    </a:moveTo>
                    <a:lnTo>
                      <a:pt x="0" y="0"/>
                    </a:lnTo>
                    <a:lnTo>
                      <a:pt x="49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Freeform 324"/>
              <p:cNvSpPr>
                <a:spLocks/>
              </p:cNvSpPr>
              <p:nvPr/>
            </p:nvSpPr>
            <p:spPr bwMode="auto">
              <a:xfrm>
                <a:off x="1973" y="2659"/>
                <a:ext cx="680" cy="1361"/>
              </a:xfrm>
              <a:custGeom>
                <a:avLst/>
                <a:gdLst>
                  <a:gd name="T0" fmla="*/ 589 w 680"/>
                  <a:gd name="T1" fmla="*/ 1361 h 1361"/>
                  <a:gd name="T2" fmla="*/ 0 w 680"/>
                  <a:gd name="T3" fmla="*/ 0 h 1361"/>
                  <a:gd name="T4" fmla="*/ 680 w 68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680"/>
                  <a:gd name="T10" fmla="*/ 0 h 1361"/>
                  <a:gd name="T11" fmla="*/ 680 w 68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0" h="1361">
                    <a:moveTo>
                      <a:pt x="589" y="1361"/>
                    </a:moveTo>
                    <a:lnTo>
                      <a:pt x="0" y="0"/>
                    </a:lnTo>
                    <a:lnTo>
                      <a:pt x="68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Freeform 325"/>
              <p:cNvSpPr>
                <a:spLocks/>
              </p:cNvSpPr>
              <p:nvPr/>
            </p:nvSpPr>
            <p:spPr bwMode="auto">
              <a:xfrm>
                <a:off x="1973" y="2659"/>
                <a:ext cx="862" cy="1361"/>
              </a:xfrm>
              <a:custGeom>
                <a:avLst/>
                <a:gdLst>
                  <a:gd name="T0" fmla="*/ 771 w 862"/>
                  <a:gd name="T1" fmla="*/ 1361 h 1361"/>
                  <a:gd name="T2" fmla="*/ 0 w 862"/>
                  <a:gd name="T3" fmla="*/ 0 h 1361"/>
                  <a:gd name="T4" fmla="*/ 862 w 86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862"/>
                  <a:gd name="T10" fmla="*/ 0 h 1361"/>
                  <a:gd name="T11" fmla="*/ 862 w 86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2" h="1361">
                    <a:moveTo>
                      <a:pt x="771" y="1361"/>
                    </a:moveTo>
                    <a:lnTo>
                      <a:pt x="0" y="0"/>
                    </a:lnTo>
                    <a:lnTo>
                      <a:pt x="86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Freeform 326"/>
              <p:cNvSpPr>
                <a:spLocks/>
              </p:cNvSpPr>
              <p:nvPr/>
            </p:nvSpPr>
            <p:spPr bwMode="auto">
              <a:xfrm>
                <a:off x="1973" y="2659"/>
                <a:ext cx="1043" cy="1361"/>
              </a:xfrm>
              <a:custGeom>
                <a:avLst/>
                <a:gdLst>
                  <a:gd name="T0" fmla="*/ 952 w 1043"/>
                  <a:gd name="T1" fmla="*/ 1361 h 1361"/>
                  <a:gd name="T2" fmla="*/ 0 w 1043"/>
                  <a:gd name="T3" fmla="*/ 0 h 1361"/>
                  <a:gd name="T4" fmla="*/ 1043 w 104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043"/>
                  <a:gd name="T10" fmla="*/ 0 h 1361"/>
                  <a:gd name="T11" fmla="*/ 1043 w 104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3" h="1361">
                    <a:moveTo>
                      <a:pt x="952" y="1361"/>
                    </a:moveTo>
                    <a:lnTo>
                      <a:pt x="0" y="0"/>
                    </a:lnTo>
                    <a:lnTo>
                      <a:pt x="104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Freeform 327"/>
              <p:cNvSpPr>
                <a:spLocks/>
              </p:cNvSpPr>
              <p:nvPr/>
            </p:nvSpPr>
            <p:spPr bwMode="auto">
              <a:xfrm>
                <a:off x="1973" y="2659"/>
                <a:ext cx="1225" cy="1361"/>
              </a:xfrm>
              <a:custGeom>
                <a:avLst/>
                <a:gdLst>
                  <a:gd name="T0" fmla="*/ 1134 w 1225"/>
                  <a:gd name="T1" fmla="*/ 1361 h 1361"/>
                  <a:gd name="T2" fmla="*/ 0 w 1225"/>
                  <a:gd name="T3" fmla="*/ 0 h 1361"/>
                  <a:gd name="T4" fmla="*/ 1225 w 1225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225"/>
                  <a:gd name="T10" fmla="*/ 0 h 1361"/>
                  <a:gd name="T11" fmla="*/ 1225 w 1225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5" h="1361">
                    <a:moveTo>
                      <a:pt x="1134" y="1361"/>
                    </a:moveTo>
                    <a:lnTo>
                      <a:pt x="0" y="0"/>
                    </a:lnTo>
                    <a:lnTo>
                      <a:pt x="1225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Freeform 328"/>
              <p:cNvSpPr>
                <a:spLocks/>
              </p:cNvSpPr>
              <p:nvPr/>
            </p:nvSpPr>
            <p:spPr bwMode="auto">
              <a:xfrm>
                <a:off x="1973" y="2659"/>
                <a:ext cx="1406" cy="1361"/>
              </a:xfrm>
              <a:custGeom>
                <a:avLst/>
                <a:gdLst>
                  <a:gd name="T0" fmla="*/ 1315 w 1406"/>
                  <a:gd name="T1" fmla="*/ 1361 h 1361"/>
                  <a:gd name="T2" fmla="*/ 0 w 1406"/>
                  <a:gd name="T3" fmla="*/ 0 h 1361"/>
                  <a:gd name="T4" fmla="*/ 1406 w 140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406"/>
                  <a:gd name="T10" fmla="*/ 0 h 1361"/>
                  <a:gd name="T11" fmla="*/ 1406 w 140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6" h="1361">
                    <a:moveTo>
                      <a:pt x="1315" y="1361"/>
                    </a:moveTo>
                    <a:lnTo>
                      <a:pt x="0" y="0"/>
                    </a:lnTo>
                    <a:lnTo>
                      <a:pt x="140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9" name="Oval 333"/>
            <p:cNvSpPr>
              <a:spLocks noChangeArrowheads="1"/>
            </p:cNvSpPr>
            <p:nvPr/>
          </p:nvSpPr>
          <p:spPr bwMode="auto">
            <a:xfrm>
              <a:off x="7048227" y="2867794"/>
              <a:ext cx="112713" cy="1158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" name="Oval 334"/>
            <p:cNvSpPr>
              <a:spLocks noChangeArrowheads="1"/>
            </p:cNvSpPr>
            <p:nvPr/>
          </p:nvSpPr>
          <p:spPr bwMode="auto">
            <a:xfrm>
              <a:off x="5919515" y="2867794"/>
              <a:ext cx="112712" cy="1158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Oval 335"/>
            <p:cNvSpPr>
              <a:spLocks noChangeArrowheads="1"/>
            </p:cNvSpPr>
            <p:nvPr/>
          </p:nvSpPr>
          <p:spPr bwMode="auto">
            <a:xfrm>
              <a:off x="8173765" y="2867794"/>
              <a:ext cx="112712" cy="1158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Oval 336"/>
            <p:cNvSpPr>
              <a:spLocks noChangeArrowheads="1"/>
            </p:cNvSpPr>
            <p:nvPr/>
          </p:nvSpPr>
          <p:spPr bwMode="auto">
            <a:xfrm>
              <a:off x="6481490" y="2867794"/>
              <a:ext cx="112712" cy="1158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Oval 337"/>
            <p:cNvSpPr>
              <a:spLocks noChangeArrowheads="1"/>
            </p:cNvSpPr>
            <p:nvPr/>
          </p:nvSpPr>
          <p:spPr bwMode="auto">
            <a:xfrm>
              <a:off x="7610202" y="2867794"/>
              <a:ext cx="112713" cy="1158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5910535" y="4092302"/>
              <a:ext cx="24482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5910535" y="4236318"/>
              <a:ext cx="24482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グループ化 41"/>
          <p:cNvGrpSpPr>
            <a:grpSpLocks noChangeAspect="1"/>
          </p:cNvGrpSpPr>
          <p:nvPr/>
        </p:nvGrpSpPr>
        <p:grpSpPr>
          <a:xfrm>
            <a:off x="5004060" y="2286122"/>
            <a:ext cx="1757210" cy="1330168"/>
            <a:chOff x="1224136" y="4221659"/>
            <a:chExt cx="2376537" cy="1798985"/>
          </a:xfrm>
        </p:grpSpPr>
        <p:grpSp>
          <p:nvGrpSpPr>
            <p:cNvPr id="106" name="Group 74"/>
            <p:cNvGrpSpPr>
              <a:grpSpLocks/>
            </p:cNvGrpSpPr>
            <p:nvPr/>
          </p:nvGrpSpPr>
          <p:grpSpPr bwMode="auto">
            <a:xfrm>
              <a:off x="1236884" y="4278809"/>
              <a:ext cx="2363789" cy="1741487"/>
              <a:chOff x="1474" y="2659"/>
              <a:chExt cx="1905" cy="1361"/>
            </a:xfrm>
          </p:grpSpPr>
          <p:sp>
            <p:nvSpPr>
              <p:cNvPr id="109" name="Freeform 75"/>
              <p:cNvSpPr>
                <a:spLocks/>
              </p:cNvSpPr>
              <p:nvPr/>
            </p:nvSpPr>
            <p:spPr bwMode="auto">
              <a:xfrm>
                <a:off x="1474" y="2659"/>
                <a:ext cx="499" cy="1361"/>
              </a:xfrm>
              <a:custGeom>
                <a:avLst/>
                <a:gdLst>
                  <a:gd name="T0" fmla="*/ 0 w 499"/>
                  <a:gd name="T1" fmla="*/ 1361 h 1361"/>
                  <a:gd name="T2" fmla="*/ 499 w 499"/>
                  <a:gd name="T3" fmla="*/ 0 h 1361"/>
                  <a:gd name="T4" fmla="*/ 91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0" y="1361"/>
                    </a:moveTo>
                    <a:lnTo>
                      <a:pt x="499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Freeform 76"/>
              <p:cNvSpPr>
                <a:spLocks/>
              </p:cNvSpPr>
              <p:nvPr/>
            </p:nvSpPr>
            <p:spPr bwMode="auto">
              <a:xfrm>
                <a:off x="1655" y="2659"/>
                <a:ext cx="318" cy="1361"/>
              </a:xfrm>
              <a:custGeom>
                <a:avLst/>
                <a:gdLst>
                  <a:gd name="T0" fmla="*/ 0 w 318"/>
                  <a:gd name="T1" fmla="*/ 1361 h 1361"/>
                  <a:gd name="T2" fmla="*/ 318 w 318"/>
                  <a:gd name="T3" fmla="*/ 0 h 1361"/>
                  <a:gd name="T4" fmla="*/ 91 w 318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1361"/>
                  <a:gd name="T11" fmla="*/ 318 w 318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1361">
                    <a:moveTo>
                      <a:pt x="0" y="1361"/>
                    </a:moveTo>
                    <a:lnTo>
                      <a:pt x="318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Freeform 77"/>
              <p:cNvSpPr>
                <a:spLocks/>
              </p:cNvSpPr>
              <p:nvPr/>
            </p:nvSpPr>
            <p:spPr bwMode="auto">
              <a:xfrm>
                <a:off x="1837" y="2659"/>
                <a:ext cx="136" cy="1361"/>
              </a:xfrm>
              <a:custGeom>
                <a:avLst/>
                <a:gdLst>
                  <a:gd name="T0" fmla="*/ 0 w 136"/>
                  <a:gd name="T1" fmla="*/ 1361 h 1361"/>
                  <a:gd name="T2" fmla="*/ 136 w 136"/>
                  <a:gd name="T3" fmla="*/ 0 h 1361"/>
                  <a:gd name="T4" fmla="*/ 90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0" y="1361"/>
                    </a:moveTo>
                    <a:lnTo>
                      <a:pt x="136" y="0"/>
                    </a:lnTo>
                    <a:lnTo>
                      <a:pt x="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Freeform 78"/>
              <p:cNvSpPr>
                <a:spLocks/>
              </p:cNvSpPr>
              <p:nvPr/>
            </p:nvSpPr>
            <p:spPr bwMode="auto">
              <a:xfrm>
                <a:off x="1973" y="2659"/>
                <a:ext cx="136" cy="1361"/>
              </a:xfrm>
              <a:custGeom>
                <a:avLst/>
                <a:gdLst>
                  <a:gd name="T0" fmla="*/ 45 w 136"/>
                  <a:gd name="T1" fmla="*/ 1361 h 1361"/>
                  <a:gd name="T2" fmla="*/ 0 w 136"/>
                  <a:gd name="T3" fmla="*/ 0 h 1361"/>
                  <a:gd name="T4" fmla="*/ 136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45" y="1361"/>
                    </a:moveTo>
                    <a:lnTo>
                      <a:pt x="0" y="0"/>
                    </a:lnTo>
                    <a:lnTo>
                      <a:pt x="13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Freeform 79"/>
              <p:cNvSpPr>
                <a:spLocks/>
              </p:cNvSpPr>
              <p:nvPr/>
            </p:nvSpPr>
            <p:spPr bwMode="auto">
              <a:xfrm>
                <a:off x="1973" y="2659"/>
                <a:ext cx="317" cy="1361"/>
              </a:xfrm>
              <a:custGeom>
                <a:avLst/>
                <a:gdLst>
                  <a:gd name="T0" fmla="*/ 227 w 317"/>
                  <a:gd name="T1" fmla="*/ 1361 h 1361"/>
                  <a:gd name="T2" fmla="*/ 0 w 317"/>
                  <a:gd name="T3" fmla="*/ 0 h 1361"/>
                  <a:gd name="T4" fmla="*/ 317 w 31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1361"/>
                  <a:gd name="T11" fmla="*/ 317 w 31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1361">
                    <a:moveTo>
                      <a:pt x="227" y="1361"/>
                    </a:moveTo>
                    <a:lnTo>
                      <a:pt x="0" y="0"/>
                    </a:lnTo>
                    <a:lnTo>
                      <a:pt x="31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Freeform 80"/>
              <p:cNvSpPr>
                <a:spLocks/>
              </p:cNvSpPr>
              <p:nvPr/>
            </p:nvSpPr>
            <p:spPr bwMode="auto">
              <a:xfrm>
                <a:off x="1973" y="2659"/>
                <a:ext cx="499" cy="1361"/>
              </a:xfrm>
              <a:custGeom>
                <a:avLst/>
                <a:gdLst>
                  <a:gd name="T0" fmla="*/ 408 w 499"/>
                  <a:gd name="T1" fmla="*/ 1361 h 1361"/>
                  <a:gd name="T2" fmla="*/ 0 w 499"/>
                  <a:gd name="T3" fmla="*/ 0 h 1361"/>
                  <a:gd name="T4" fmla="*/ 499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408" y="1361"/>
                    </a:moveTo>
                    <a:lnTo>
                      <a:pt x="0" y="0"/>
                    </a:lnTo>
                    <a:lnTo>
                      <a:pt x="49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Freeform 81"/>
              <p:cNvSpPr>
                <a:spLocks/>
              </p:cNvSpPr>
              <p:nvPr/>
            </p:nvSpPr>
            <p:spPr bwMode="auto">
              <a:xfrm>
                <a:off x="1973" y="2659"/>
                <a:ext cx="680" cy="1361"/>
              </a:xfrm>
              <a:custGeom>
                <a:avLst/>
                <a:gdLst>
                  <a:gd name="T0" fmla="*/ 589 w 680"/>
                  <a:gd name="T1" fmla="*/ 1361 h 1361"/>
                  <a:gd name="T2" fmla="*/ 0 w 680"/>
                  <a:gd name="T3" fmla="*/ 0 h 1361"/>
                  <a:gd name="T4" fmla="*/ 680 w 68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680"/>
                  <a:gd name="T10" fmla="*/ 0 h 1361"/>
                  <a:gd name="T11" fmla="*/ 680 w 68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0" h="1361">
                    <a:moveTo>
                      <a:pt x="589" y="1361"/>
                    </a:moveTo>
                    <a:lnTo>
                      <a:pt x="0" y="0"/>
                    </a:lnTo>
                    <a:lnTo>
                      <a:pt x="68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Freeform 82"/>
              <p:cNvSpPr>
                <a:spLocks/>
              </p:cNvSpPr>
              <p:nvPr/>
            </p:nvSpPr>
            <p:spPr bwMode="auto">
              <a:xfrm>
                <a:off x="1973" y="2659"/>
                <a:ext cx="862" cy="1361"/>
              </a:xfrm>
              <a:custGeom>
                <a:avLst/>
                <a:gdLst>
                  <a:gd name="T0" fmla="*/ 771 w 862"/>
                  <a:gd name="T1" fmla="*/ 1361 h 1361"/>
                  <a:gd name="T2" fmla="*/ 0 w 862"/>
                  <a:gd name="T3" fmla="*/ 0 h 1361"/>
                  <a:gd name="T4" fmla="*/ 862 w 86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862"/>
                  <a:gd name="T10" fmla="*/ 0 h 1361"/>
                  <a:gd name="T11" fmla="*/ 862 w 86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2" h="1361">
                    <a:moveTo>
                      <a:pt x="771" y="1361"/>
                    </a:moveTo>
                    <a:lnTo>
                      <a:pt x="0" y="0"/>
                    </a:lnTo>
                    <a:lnTo>
                      <a:pt x="86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Freeform 83"/>
              <p:cNvSpPr>
                <a:spLocks/>
              </p:cNvSpPr>
              <p:nvPr/>
            </p:nvSpPr>
            <p:spPr bwMode="auto">
              <a:xfrm>
                <a:off x="1973" y="2659"/>
                <a:ext cx="1043" cy="1361"/>
              </a:xfrm>
              <a:custGeom>
                <a:avLst/>
                <a:gdLst>
                  <a:gd name="T0" fmla="*/ 952 w 1043"/>
                  <a:gd name="T1" fmla="*/ 1361 h 1361"/>
                  <a:gd name="T2" fmla="*/ 0 w 1043"/>
                  <a:gd name="T3" fmla="*/ 0 h 1361"/>
                  <a:gd name="T4" fmla="*/ 1043 w 104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043"/>
                  <a:gd name="T10" fmla="*/ 0 h 1361"/>
                  <a:gd name="T11" fmla="*/ 1043 w 104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3" h="1361">
                    <a:moveTo>
                      <a:pt x="952" y="1361"/>
                    </a:moveTo>
                    <a:lnTo>
                      <a:pt x="0" y="0"/>
                    </a:lnTo>
                    <a:lnTo>
                      <a:pt x="104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Freeform 84"/>
              <p:cNvSpPr>
                <a:spLocks/>
              </p:cNvSpPr>
              <p:nvPr/>
            </p:nvSpPr>
            <p:spPr bwMode="auto">
              <a:xfrm>
                <a:off x="1973" y="2659"/>
                <a:ext cx="1225" cy="1361"/>
              </a:xfrm>
              <a:custGeom>
                <a:avLst/>
                <a:gdLst>
                  <a:gd name="T0" fmla="*/ 1134 w 1225"/>
                  <a:gd name="T1" fmla="*/ 1361 h 1361"/>
                  <a:gd name="T2" fmla="*/ 0 w 1225"/>
                  <a:gd name="T3" fmla="*/ 0 h 1361"/>
                  <a:gd name="T4" fmla="*/ 1225 w 1225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225"/>
                  <a:gd name="T10" fmla="*/ 0 h 1361"/>
                  <a:gd name="T11" fmla="*/ 1225 w 1225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5" h="1361">
                    <a:moveTo>
                      <a:pt x="1134" y="1361"/>
                    </a:moveTo>
                    <a:lnTo>
                      <a:pt x="0" y="0"/>
                    </a:lnTo>
                    <a:lnTo>
                      <a:pt x="1225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Freeform 85"/>
              <p:cNvSpPr>
                <a:spLocks/>
              </p:cNvSpPr>
              <p:nvPr/>
            </p:nvSpPr>
            <p:spPr bwMode="auto">
              <a:xfrm>
                <a:off x="1973" y="2659"/>
                <a:ext cx="1406" cy="1361"/>
              </a:xfrm>
              <a:custGeom>
                <a:avLst/>
                <a:gdLst>
                  <a:gd name="T0" fmla="*/ 1315 w 1406"/>
                  <a:gd name="T1" fmla="*/ 1361 h 1361"/>
                  <a:gd name="T2" fmla="*/ 0 w 1406"/>
                  <a:gd name="T3" fmla="*/ 0 h 1361"/>
                  <a:gd name="T4" fmla="*/ 1406 w 140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406"/>
                  <a:gd name="T10" fmla="*/ 0 h 1361"/>
                  <a:gd name="T11" fmla="*/ 1406 w 140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6" h="1361">
                    <a:moveTo>
                      <a:pt x="1315" y="1361"/>
                    </a:moveTo>
                    <a:lnTo>
                      <a:pt x="0" y="0"/>
                    </a:lnTo>
                    <a:lnTo>
                      <a:pt x="140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07" name="Oval 89"/>
            <p:cNvSpPr>
              <a:spLocks noChangeArrowheads="1"/>
            </p:cNvSpPr>
            <p:nvPr/>
          </p:nvSpPr>
          <p:spPr bwMode="auto">
            <a:xfrm>
              <a:off x="1798861" y="4221659"/>
              <a:ext cx="112712" cy="11588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8" name="フリーフォーム 107"/>
            <p:cNvSpPr/>
            <p:nvPr/>
          </p:nvSpPr>
          <p:spPr>
            <a:xfrm>
              <a:off x="1224136" y="5228555"/>
              <a:ext cx="2376264" cy="792089"/>
            </a:xfrm>
            <a:custGeom>
              <a:avLst/>
              <a:gdLst>
                <a:gd name="connsiteX0" fmla="*/ 0 w 2429692"/>
                <a:gd name="connsiteY0" fmla="*/ 953589 h 992778"/>
                <a:gd name="connsiteX1" fmla="*/ 26126 w 2429692"/>
                <a:gd name="connsiteY1" fmla="*/ 391886 h 992778"/>
                <a:gd name="connsiteX2" fmla="*/ 653143 w 2429692"/>
                <a:gd name="connsiteY2" fmla="*/ 496389 h 992778"/>
                <a:gd name="connsiteX3" fmla="*/ 1384663 w 2429692"/>
                <a:gd name="connsiteY3" fmla="*/ 444138 h 992778"/>
                <a:gd name="connsiteX4" fmla="*/ 1841863 w 2429692"/>
                <a:gd name="connsiteY4" fmla="*/ 52252 h 992778"/>
                <a:gd name="connsiteX5" fmla="*/ 2312126 w 2429692"/>
                <a:gd name="connsiteY5" fmla="*/ 0 h 992778"/>
                <a:gd name="connsiteX6" fmla="*/ 2429692 w 2429692"/>
                <a:gd name="connsiteY6" fmla="*/ 992778 h 992778"/>
                <a:gd name="connsiteX7" fmla="*/ 2429692 w 2429692"/>
                <a:gd name="connsiteY7" fmla="*/ 992778 h 992778"/>
                <a:gd name="connsiteX0" fmla="*/ 0 w 2405838"/>
                <a:gd name="connsiteY0" fmla="*/ 978701 h 992778"/>
                <a:gd name="connsiteX1" fmla="*/ 2272 w 2405838"/>
                <a:gd name="connsiteY1" fmla="*/ 391886 h 992778"/>
                <a:gd name="connsiteX2" fmla="*/ 629289 w 2405838"/>
                <a:gd name="connsiteY2" fmla="*/ 496389 h 992778"/>
                <a:gd name="connsiteX3" fmla="*/ 1360809 w 2405838"/>
                <a:gd name="connsiteY3" fmla="*/ 444138 h 992778"/>
                <a:gd name="connsiteX4" fmla="*/ 1818009 w 2405838"/>
                <a:gd name="connsiteY4" fmla="*/ 52252 h 992778"/>
                <a:gd name="connsiteX5" fmla="*/ 2288272 w 2405838"/>
                <a:gd name="connsiteY5" fmla="*/ 0 h 992778"/>
                <a:gd name="connsiteX6" fmla="*/ 2405838 w 2405838"/>
                <a:gd name="connsiteY6" fmla="*/ 992778 h 992778"/>
                <a:gd name="connsiteX7" fmla="*/ 2405838 w 2405838"/>
                <a:gd name="connsiteY7" fmla="*/ 992778 h 992778"/>
                <a:gd name="connsiteX0" fmla="*/ 0 w 2405838"/>
                <a:gd name="connsiteY0" fmla="*/ 1008112 h 1022189"/>
                <a:gd name="connsiteX1" fmla="*/ 2272 w 2405838"/>
                <a:gd name="connsiteY1" fmla="*/ 421297 h 1022189"/>
                <a:gd name="connsiteX2" fmla="*/ 629289 w 2405838"/>
                <a:gd name="connsiteY2" fmla="*/ 525800 h 1022189"/>
                <a:gd name="connsiteX3" fmla="*/ 1360809 w 2405838"/>
                <a:gd name="connsiteY3" fmla="*/ 473549 h 1022189"/>
                <a:gd name="connsiteX4" fmla="*/ 1818009 w 2405838"/>
                <a:gd name="connsiteY4" fmla="*/ 81663 h 1022189"/>
                <a:gd name="connsiteX5" fmla="*/ 2376264 w 2405838"/>
                <a:gd name="connsiteY5" fmla="*/ 0 h 1022189"/>
                <a:gd name="connsiteX6" fmla="*/ 2405838 w 2405838"/>
                <a:gd name="connsiteY6" fmla="*/ 1022189 h 1022189"/>
                <a:gd name="connsiteX7" fmla="*/ 2405838 w 2405838"/>
                <a:gd name="connsiteY7" fmla="*/ 1022189 h 1022189"/>
                <a:gd name="connsiteX0" fmla="*/ 0 w 2448272"/>
                <a:gd name="connsiteY0" fmla="*/ 1008111 h 1022188"/>
                <a:gd name="connsiteX1" fmla="*/ 2272 w 2448272"/>
                <a:gd name="connsiteY1" fmla="*/ 421296 h 1022188"/>
                <a:gd name="connsiteX2" fmla="*/ 629289 w 2448272"/>
                <a:gd name="connsiteY2" fmla="*/ 525799 h 1022188"/>
                <a:gd name="connsiteX3" fmla="*/ 1360809 w 2448272"/>
                <a:gd name="connsiteY3" fmla="*/ 473548 h 1022188"/>
                <a:gd name="connsiteX4" fmla="*/ 1818009 w 2448272"/>
                <a:gd name="connsiteY4" fmla="*/ 81662 h 1022188"/>
                <a:gd name="connsiteX5" fmla="*/ 2448272 w 2448272"/>
                <a:gd name="connsiteY5" fmla="*/ 0 h 1022188"/>
                <a:gd name="connsiteX6" fmla="*/ 2405838 w 2448272"/>
                <a:gd name="connsiteY6" fmla="*/ 1022188 h 1022188"/>
                <a:gd name="connsiteX7" fmla="*/ 2405838 w 2448272"/>
                <a:gd name="connsiteY7" fmla="*/ 1022188 h 1022188"/>
                <a:gd name="connsiteX0" fmla="*/ 0 w 2405838"/>
                <a:gd name="connsiteY0" fmla="*/ 1008112 h 1022189"/>
                <a:gd name="connsiteX1" fmla="*/ 2272 w 2405838"/>
                <a:gd name="connsiteY1" fmla="*/ 421297 h 1022189"/>
                <a:gd name="connsiteX2" fmla="*/ 629289 w 2405838"/>
                <a:gd name="connsiteY2" fmla="*/ 525800 h 1022189"/>
                <a:gd name="connsiteX3" fmla="*/ 1360809 w 2405838"/>
                <a:gd name="connsiteY3" fmla="*/ 473549 h 1022189"/>
                <a:gd name="connsiteX4" fmla="*/ 1818009 w 2405838"/>
                <a:gd name="connsiteY4" fmla="*/ 81663 h 1022189"/>
                <a:gd name="connsiteX5" fmla="*/ 2376264 w 2405838"/>
                <a:gd name="connsiteY5" fmla="*/ 0 h 1022189"/>
                <a:gd name="connsiteX6" fmla="*/ 2405838 w 2405838"/>
                <a:gd name="connsiteY6" fmla="*/ 1022189 h 1022189"/>
                <a:gd name="connsiteX7" fmla="*/ 2405838 w 2405838"/>
                <a:gd name="connsiteY7" fmla="*/ 1022189 h 1022189"/>
                <a:gd name="connsiteX0" fmla="*/ 0 w 2880320"/>
                <a:gd name="connsiteY0" fmla="*/ 1008112 h 1022189"/>
                <a:gd name="connsiteX1" fmla="*/ 2272 w 2880320"/>
                <a:gd name="connsiteY1" fmla="*/ 421297 h 1022189"/>
                <a:gd name="connsiteX2" fmla="*/ 629289 w 2880320"/>
                <a:gd name="connsiteY2" fmla="*/ 525800 h 1022189"/>
                <a:gd name="connsiteX3" fmla="*/ 1360809 w 2880320"/>
                <a:gd name="connsiteY3" fmla="*/ 473549 h 1022189"/>
                <a:gd name="connsiteX4" fmla="*/ 1818009 w 2880320"/>
                <a:gd name="connsiteY4" fmla="*/ 81663 h 1022189"/>
                <a:gd name="connsiteX5" fmla="*/ 2376264 w 2880320"/>
                <a:gd name="connsiteY5" fmla="*/ 0 h 1022189"/>
                <a:gd name="connsiteX6" fmla="*/ 2405838 w 2880320"/>
                <a:gd name="connsiteY6" fmla="*/ 1022189 h 1022189"/>
                <a:gd name="connsiteX7" fmla="*/ 2880320 w 2880320"/>
                <a:gd name="connsiteY7" fmla="*/ 1008113 h 1022189"/>
                <a:gd name="connsiteX0" fmla="*/ 0 w 2405838"/>
                <a:gd name="connsiteY0" fmla="*/ 1008112 h 1022189"/>
                <a:gd name="connsiteX1" fmla="*/ 2272 w 2405838"/>
                <a:gd name="connsiteY1" fmla="*/ 421297 h 1022189"/>
                <a:gd name="connsiteX2" fmla="*/ 629289 w 2405838"/>
                <a:gd name="connsiteY2" fmla="*/ 525800 h 1022189"/>
                <a:gd name="connsiteX3" fmla="*/ 1360809 w 2405838"/>
                <a:gd name="connsiteY3" fmla="*/ 473549 h 1022189"/>
                <a:gd name="connsiteX4" fmla="*/ 1818009 w 2405838"/>
                <a:gd name="connsiteY4" fmla="*/ 81663 h 1022189"/>
                <a:gd name="connsiteX5" fmla="*/ 2376264 w 2405838"/>
                <a:gd name="connsiteY5" fmla="*/ 0 h 1022189"/>
                <a:gd name="connsiteX6" fmla="*/ 2405838 w 2405838"/>
                <a:gd name="connsiteY6" fmla="*/ 1022189 h 1022189"/>
                <a:gd name="connsiteX0" fmla="*/ 0 w 2376264"/>
                <a:gd name="connsiteY0" fmla="*/ 1008112 h 1008113"/>
                <a:gd name="connsiteX1" fmla="*/ 2272 w 2376264"/>
                <a:gd name="connsiteY1" fmla="*/ 421297 h 1008113"/>
                <a:gd name="connsiteX2" fmla="*/ 629289 w 2376264"/>
                <a:gd name="connsiteY2" fmla="*/ 525800 h 1008113"/>
                <a:gd name="connsiteX3" fmla="*/ 1360809 w 2376264"/>
                <a:gd name="connsiteY3" fmla="*/ 473549 h 1008113"/>
                <a:gd name="connsiteX4" fmla="*/ 1818009 w 2376264"/>
                <a:gd name="connsiteY4" fmla="*/ 81663 h 1008113"/>
                <a:gd name="connsiteX5" fmla="*/ 2376264 w 2376264"/>
                <a:gd name="connsiteY5" fmla="*/ 0 h 1008113"/>
                <a:gd name="connsiteX6" fmla="*/ 2376264 w 2376264"/>
                <a:gd name="connsiteY6" fmla="*/ 1008113 h 1008113"/>
                <a:gd name="connsiteX0" fmla="*/ 0 w 2376264"/>
                <a:gd name="connsiteY0" fmla="*/ 926449 h 926450"/>
                <a:gd name="connsiteX1" fmla="*/ 2272 w 2376264"/>
                <a:gd name="connsiteY1" fmla="*/ 339634 h 926450"/>
                <a:gd name="connsiteX2" fmla="*/ 629289 w 2376264"/>
                <a:gd name="connsiteY2" fmla="*/ 444137 h 926450"/>
                <a:gd name="connsiteX3" fmla="*/ 1360809 w 2376264"/>
                <a:gd name="connsiteY3" fmla="*/ 391886 h 926450"/>
                <a:gd name="connsiteX4" fmla="*/ 1818009 w 2376264"/>
                <a:gd name="connsiteY4" fmla="*/ 0 h 926450"/>
                <a:gd name="connsiteX5" fmla="*/ 2232248 w 2376264"/>
                <a:gd name="connsiteY5" fmla="*/ 134362 h 926450"/>
                <a:gd name="connsiteX6" fmla="*/ 2376264 w 2376264"/>
                <a:gd name="connsiteY6" fmla="*/ 926450 h 926450"/>
                <a:gd name="connsiteX0" fmla="*/ 0 w 2232248"/>
                <a:gd name="connsiteY0" fmla="*/ 926449 h 926449"/>
                <a:gd name="connsiteX1" fmla="*/ 2272 w 2232248"/>
                <a:gd name="connsiteY1" fmla="*/ 339634 h 926449"/>
                <a:gd name="connsiteX2" fmla="*/ 629289 w 2232248"/>
                <a:gd name="connsiteY2" fmla="*/ 444137 h 926449"/>
                <a:gd name="connsiteX3" fmla="*/ 1360809 w 2232248"/>
                <a:gd name="connsiteY3" fmla="*/ 391886 h 926449"/>
                <a:gd name="connsiteX4" fmla="*/ 1818009 w 2232248"/>
                <a:gd name="connsiteY4" fmla="*/ 0 h 926449"/>
                <a:gd name="connsiteX5" fmla="*/ 2232248 w 2232248"/>
                <a:gd name="connsiteY5" fmla="*/ 134362 h 926449"/>
                <a:gd name="connsiteX6" fmla="*/ 2232248 w 2232248"/>
                <a:gd name="connsiteY6" fmla="*/ 926449 h 926449"/>
                <a:gd name="connsiteX0" fmla="*/ 0 w 2376264"/>
                <a:gd name="connsiteY0" fmla="*/ 926449 h 926450"/>
                <a:gd name="connsiteX1" fmla="*/ 2272 w 2376264"/>
                <a:gd name="connsiteY1" fmla="*/ 339634 h 926450"/>
                <a:gd name="connsiteX2" fmla="*/ 629289 w 2376264"/>
                <a:gd name="connsiteY2" fmla="*/ 444137 h 926450"/>
                <a:gd name="connsiteX3" fmla="*/ 1360809 w 2376264"/>
                <a:gd name="connsiteY3" fmla="*/ 391886 h 926450"/>
                <a:gd name="connsiteX4" fmla="*/ 1818009 w 2376264"/>
                <a:gd name="connsiteY4" fmla="*/ 0 h 926450"/>
                <a:gd name="connsiteX5" fmla="*/ 2232248 w 2376264"/>
                <a:gd name="connsiteY5" fmla="*/ 134362 h 926450"/>
                <a:gd name="connsiteX6" fmla="*/ 2376264 w 2376264"/>
                <a:gd name="connsiteY6" fmla="*/ 926450 h 926450"/>
                <a:gd name="connsiteX0" fmla="*/ 0 w 2376264"/>
                <a:gd name="connsiteY0" fmla="*/ 926449 h 926450"/>
                <a:gd name="connsiteX1" fmla="*/ 2272 w 2376264"/>
                <a:gd name="connsiteY1" fmla="*/ 339634 h 926450"/>
                <a:gd name="connsiteX2" fmla="*/ 629289 w 2376264"/>
                <a:gd name="connsiteY2" fmla="*/ 444137 h 926450"/>
                <a:gd name="connsiteX3" fmla="*/ 1360809 w 2376264"/>
                <a:gd name="connsiteY3" fmla="*/ 391886 h 926450"/>
                <a:gd name="connsiteX4" fmla="*/ 1818009 w 2376264"/>
                <a:gd name="connsiteY4" fmla="*/ 0 h 926450"/>
                <a:gd name="connsiteX5" fmla="*/ 2376264 w 2376264"/>
                <a:gd name="connsiteY5" fmla="*/ 134361 h 926450"/>
                <a:gd name="connsiteX6" fmla="*/ 2376264 w 2376264"/>
                <a:gd name="connsiteY6" fmla="*/ 926450 h 926450"/>
                <a:gd name="connsiteX0" fmla="*/ 0 w 2376264"/>
                <a:gd name="connsiteY0" fmla="*/ 926449 h 926450"/>
                <a:gd name="connsiteX1" fmla="*/ 2272 w 2376264"/>
                <a:gd name="connsiteY1" fmla="*/ 339634 h 926450"/>
                <a:gd name="connsiteX2" fmla="*/ 629289 w 2376264"/>
                <a:gd name="connsiteY2" fmla="*/ 444137 h 926450"/>
                <a:gd name="connsiteX3" fmla="*/ 1224136 w 2376264"/>
                <a:gd name="connsiteY3" fmla="*/ 206369 h 926450"/>
                <a:gd name="connsiteX4" fmla="*/ 1818009 w 2376264"/>
                <a:gd name="connsiteY4" fmla="*/ 0 h 926450"/>
                <a:gd name="connsiteX5" fmla="*/ 2376264 w 2376264"/>
                <a:gd name="connsiteY5" fmla="*/ 134361 h 926450"/>
                <a:gd name="connsiteX6" fmla="*/ 2376264 w 2376264"/>
                <a:gd name="connsiteY6" fmla="*/ 926450 h 926450"/>
                <a:gd name="connsiteX0" fmla="*/ 0 w 2376264"/>
                <a:gd name="connsiteY0" fmla="*/ 792088 h 792089"/>
                <a:gd name="connsiteX1" fmla="*/ 2272 w 2376264"/>
                <a:gd name="connsiteY1" fmla="*/ 205273 h 792089"/>
                <a:gd name="connsiteX2" fmla="*/ 629289 w 2376264"/>
                <a:gd name="connsiteY2" fmla="*/ 309776 h 792089"/>
                <a:gd name="connsiteX3" fmla="*/ 1224136 w 2376264"/>
                <a:gd name="connsiteY3" fmla="*/ 72008 h 792089"/>
                <a:gd name="connsiteX4" fmla="*/ 2016224 w 2376264"/>
                <a:gd name="connsiteY4" fmla="*/ 216024 h 792089"/>
                <a:gd name="connsiteX5" fmla="*/ 2376264 w 2376264"/>
                <a:gd name="connsiteY5" fmla="*/ 0 h 792089"/>
                <a:gd name="connsiteX6" fmla="*/ 2376264 w 2376264"/>
                <a:gd name="connsiteY6" fmla="*/ 792089 h 79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6264" h="792089">
                  <a:moveTo>
                    <a:pt x="0" y="792088"/>
                  </a:moveTo>
                  <a:cubicBezTo>
                    <a:pt x="757" y="596483"/>
                    <a:pt x="1515" y="400878"/>
                    <a:pt x="2272" y="205273"/>
                  </a:cubicBezTo>
                  <a:lnTo>
                    <a:pt x="629289" y="309776"/>
                  </a:lnTo>
                  <a:lnTo>
                    <a:pt x="1224136" y="72008"/>
                  </a:lnTo>
                  <a:lnTo>
                    <a:pt x="2016224" y="216024"/>
                  </a:lnTo>
                  <a:lnTo>
                    <a:pt x="2376264" y="0"/>
                  </a:lnTo>
                  <a:lnTo>
                    <a:pt x="2376264" y="792089"/>
                  </a:lnTo>
                </a:path>
              </a:pathLst>
            </a:custGeom>
            <a:solidFill>
              <a:srgbClr val="7F7F7F">
                <a:alpha val="74902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0" name="テキスト ボックス 119"/>
          <p:cNvSpPr txBox="1"/>
          <p:nvPr/>
        </p:nvSpPr>
        <p:spPr>
          <a:xfrm>
            <a:off x="450257" y="1412720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Focused illumination</a:t>
            </a:r>
            <a:endParaRPr kumimoji="1" lang="ja-JP" altLang="en-US" sz="2000" b="1" dirty="0">
              <a:latin typeface="Arial Narrow" pitchFamily="34" charset="0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901552" y="1412720"/>
            <a:ext cx="3558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High frequency illumination</a:t>
            </a:r>
            <a:endParaRPr kumimoji="1" lang="ja-JP" altLang="en-US" sz="2000" b="1" dirty="0">
              <a:latin typeface="Arial Narrow" pitchFamily="34" charset="0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630896" y="176348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Illuminate </a:t>
            </a:r>
            <a:r>
              <a:rPr kumimoji="1" lang="en-US" altLang="ja-JP" dirty="0" smtClean="0"/>
              <a:t>the particular depth</a:t>
            </a:r>
            <a:endParaRPr kumimoji="1" lang="ja-JP" altLang="en-US" dirty="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4942605" y="177277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Separate direct </a:t>
            </a:r>
            <a:r>
              <a:rPr lang="en-US" altLang="ja-JP" dirty="0" smtClean="0"/>
              <a:t>/ global </a:t>
            </a:r>
            <a:r>
              <a:rPr kumimoji="1" lang="en-US" altLang="ja-JP" dirty="0" smtClean="0"/>
              <a:t>components</a:t>
            </a:r>
            <a:endParaRPr kumimoji="1" lang="ja-JP" altLang="en-US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755470" y="4149100"/>
            <a:ext cx="785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New  idea:</a:t>
            </a:r>
            <a:r>
              <a:rPr lang="en-US" altLang="ja-JP" sz="2400" b="1" dirty="0" smtClean="0">
                <a:solidFill>
                  <a:schemeClr val="accent1"/>
                </a:solidFill>
              </a:rPr>
              <a:t> F</a:t>
            </a:r>
            <a:r>
              <a:rPr lang="en-US" altLang="ja-JP" sz="2400" dirty="0" smtClean="0"/>
              <a:t>ocused </a:t>
            </a:r>
            <a:r>
              <a:rPr lang="en-US" altLang="ja-JP" sz="2400" b="1" dirty="0" smtClean="0">
                <a:solidFill>
                  <a:schemeClr val="accent1"/>
                </a:solidFill>
              </a:rPr>
              <a:t>H</a:t>
            </a:r>
            <a:r>
              <a:rPr lang="en-US" altLang="ja-JP" sz="2400" dirty="0" smtClean="0"/>
              <a:t>igh </a:t>
            </a:r>
            <a:r>
              <a:rPr lang="en-US" altLang="ja-JP" sz="2400" b="1" dirty="0" smtClean="0">
                <a:solidFill>
                  <a:schemeClr val="accent1"/>
                </a:solidFill>
              </a:rPr>
              <a:t>F</a:t>
            </a:r>
            <a:r>
              <a:rPr lang="en-US" altLang="ja-JP" sz="2400" dirty="0" smtClean="0"/>
              <a:t>requency </a:t>
            </a:r>
            <a:r>
              <a:rPr lang="en-US" altLang="ja-JP" sz="2400" b="1" dirty="0" smtClean="0">
                <a:solidFill>
                  <a:schemeClr val="accent1"/>
                </a:solidFill>
              </a:rPr>
              <a:t>I</a:t>
            </a:r>
            <a:r>
              <a:rPr lang="en-US" altLang="ja-JP" sz="2400" dirty="0" smtClean="0"/>
              <a:t>llumination (</a:t>
            </a:r>
            <a:r>
              <a:rPr lang="en-US" altLang="ja-JP" sz="2400" b="1" dirty="0" smtClean="0">
                <a:solidFill>
                  <a:schemeClr val="accent1"/>
                </a:solidFill>
              </a:rPr>
              <a:t>FHFI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2286173" y="335699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Levoy</a:t>
            </a:r>
            <a:r>
              <a:rPr kumimoji="1" lang="en-US" altLang="ja-JP" dirty="0" smtClean="0"/>
              <a:t> et al. 2004]</a:t>
            </a:r>
            <a:endParaRPr kumimoji="1" lang="ja-JP" altLang="en-US" dirty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6822803" y="328498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Nayar</a:t>
            </a:r>
            <a:r>
              <a:rPr kumimoji="1" lang="en-US" altLang="ja-JP" dirty="0" smtClean="0"/>
              <a:t> et al. 2006]</a:t>
            </a:r>
            <a:endParaRPr kumimoji="1" lang="ja-JP" altLang="en-US" dirty="0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3491850" y="5097444"/>
            <a:ext cx="496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H</a:t>
            </a:r>
            <a:r>
              <a:rPr kumimoji="1" lang="en-US" altLang="ja-JP" sz="2000" dirty="0" smtClean="0"/>
              <a:t>igh frequency patterns are focused only on the particular depth</a:t>
            </a:r>
          </a:p>
        </p:txBody>
      </p:sp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400" y="2199710"/>
            <a:ext cx="1224170" cy="73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340" y="2574162"/>
            <a:ext cx="1224171" cy="73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9607" y="2358132"/>
            <a:ext cx="830232" cy="10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3727" y="2358132"/>
            <a:ext cx="830233" cy="10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加算記号 131"/>
          <p:cNvSpPr/>
          <p:nvPr/>
        </p:nvSpPr>
        <p:spPr bwMode="auto">
          <a:xfrm>
            <a:off x="4355970" y="2286122"/>
            <a:ext cx="432060" cy="432060"/>
          </a:xfrm>
          <a:prstGeom prst="mathPlu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下矢印 132"/>
          <p:cNvSpPr/>
          <p:nvPr/>
        </p:nvSpPr>
        <p:spPr bwMode="auto">
          <a:xfrm>
            <a:off x="4427980" y="2862202"/>
            <a:ext cx="288040" cy="1080150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Freeform 178"/>
          <p:cNvSpPr>
            <a:spLocks/>
          </p:cNvSpPr>
          <p:nvPr/>
        </p:nvSpPr>
        <p:spPr bwMode="auto">
          <a:xfrm>
            <a:off x="1331640" y="5121186"/>
            <a:ext cx="1980220" cy="1155452"/>
          </a:xfrm>
          <a:custGeom>
            <a:avLst/>
            <a:gdLst/>
            <a:ahLst/>
            <a:cxnLst>
              <a:cxn ang="0">
                <a:pos x="1320" y="922"/>
              </a:cxn>
              <a:cxn ang="0">
                <a:pos x="316" y="922"/>
              </a:cxn>
              <a:cxn ang="0">
                <a:pos x="76" y="544"/>
              </a:cxn>
              <a:cxn ang="0">
                <a:pos x="770" y="15"/>
              </a:cxn>
              <a:cxn ang="0">
                <a:pos x="1665" y="451"/>
              </a:cxn>
              <a:cxn ang="0">
                <a:pos x="1320" y="922"/>
              </a:cxn>
            </a:cxnLst>
            <a:rect l="0" t="0" r="r" b="b"/>
            <a:pathLst>
              <a:path w="1757" h="1000">
                <a:moveTo>
                  <a:pt x="1320" y="922"/>
                </a:moveTo>
                <a:cubicBezTo>
                  <a:pt x="1095" y="1000"/>
                  <a:pt x="523" y="985"/>
                  <a:pt x="316" y="922"/>
                </a:cubicBezTo>
                <a:cubicBezTo>
                  <a:pt x="109" y="859"/>
                  <a:pt x="0" y="695"/>
                  <a:pt x="76" y="544"/>
                </a:cubicBezTo>
                <a:cubicBezTo>
                  <a:pt x="152" y="393"/>
                  <a:pt x="505" y="30"/>
                  <a:pt x="770" y="15"/>
                </a:cubicBezTo>
                <a:cubicBezTo>
                  <a:pt x="1035" y="0"/>
                  <a:pt x="1573" y="300"/>
                  <a:pt x="1665" y="451"/>
                </a:cubicBezTo>
                <a:cubicBezTo>
                  <a:pt x="1757" y="602"/>
                  <a:pt x="1545" y="844"/>
                  <a:pt x="1320" y="92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6" name="Freeform 178"/>
          <p:cNvSpPr>
            <a:spLocks/>
          </p:cNvSpPr>
          <p:nvPr/>
        </p:nvSpPr>
        <p:spPr bwMode="auto">
          <a:xfrm>
            <a:off x="611560" y="2502176"/>
            <a:ext cx="1800200" cy="1083444"/>
          </a:xfrm>
          <a:custGeom>
            <a:avLst/>
            <a:gdLst/>
            <a:ahLst/>
            <a:cxnLst>
              <a:cxn ang="0">
                <a:pos x="1320" y="922"/>
              </a:cxn>
              <a:cxn ang="0">
                <a:pos x="316" y="922"/>
              </a:cxn>
              <a:cxn ang="0">
                <a:pos x="76" y="544"/>
              </a:cxn>
              <a:cxn ang="0">
                <a:pos x="770" y="15"/>
              </a:cxn>
              <a:cxn ang="0">
                <a:pos x="1665" y="451"/>
              </a:cxn>
              <a:cxn ang="0">
                <a:pos x="1320" y="922"/>
              </a:cxn>
            </a:cxnLst>
            <a:rect l="0" t="0" r="r" b="b"/>
            <a:pathLst>
              <a:path w="1757" h="1000">
                <a:moveTo>
                  <a:pt x="1320" y="922"/>
                </a:moveTo>
                <a:cubicBezTo>
                  <a:pt x="1095" y="1000"/>
                  <a:pt x="523" y="985"/>
                  <a:pt x="316" y="922"/>
                </a:cubicBezTo>
                <a:cubicBezTo>
                  <a:pt x="109" y="859"/>
                  <a:pt x="0" y="695"/>
                  <a:pt x="76" y="544"/>
                </a:cubicBezTo>
                <a:cubicBezTo>
                  <a:pt x="152" y="393"/>
                  <a:pt x="505" y="30"/>
                  <a:pt x="770" y="15"/>
                </a:cubicBezTo>
                <a:cubicBezTo>
                  <a:pt x="1035" y="0"/>
                  <a:pt x="1573" y="300"/>
                  <a:pt x="1665" y="451"/>
                </a:cubicBezTo>
                <a:cubicBezTo>
                  <a:pt x="1757" y="602"/>
                  <a:pt x="1545" y="844"/>
                  <a:pt x="1320" y="92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正方形/長方形 276"/>
          <p:cNvSpPr/>
          <p:nvPr/>
        </p:nvSpPr>
        <p:spPr bwMode="auto">
          <a:xfrm>
            <a:off x="5292100" y="4635779"/>
            <a:ext cx="2088290" cy="43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正方形/長方形 265"/>
          <p:cNvSpPr/>
          <p:nvPr/>
        </p:nvSpPr>
        <p:spPr bwMode="auto">
          <a:xfrm>
            <a:off x="7380268" y="5067839"/>
            <a:ext cx="1080150" cy="864120"/>
          </a:xfrm>
          <a:prstGeom prst="rect">
            <a:avLst/>
          </a:prstGeom>
          <a:solidFill>
            <a:srgbClr val="FFFF00"/>
          </a:solidFill>
          <a:ln w="9525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Rectangle 4"/>
          <p:cNvSpPr>
            <a:spLocks noChangeAspect="1" noChangeArrowheads="1"/>
          </p:cNvSpPr>
          <p:nvPr/>
        </p:nvSpPr>
        <p:spPr bwMode="auto">
          <a:xfrm>
            <a:off x="647450" y="4230976"/>
            <a:ext cx="2592387" cy="172819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</a:t>
            </a:r>
            <a:r>
              <a:rPr kumimoji="1" lang="en-US" altLang="ja-JP" sz="3200" dirty="0" smtClean="0"/>
              <a:t>ocused</a:t>
            </a:r>
            <a:r>
              <a:rPr kumimoji="1" lang="en-US" altLang="ja-JP" dirty="0" smtClean="0"/>
              <a:t> H</a:t>
            </a:r>
            <a:r>
              <a:rPr kumimoji="1" lang="en-US" altLang="ja-JP" sz="3200" dirty="0" smtClean="0"/>
              <a:t>igh</a:t>
            </a:r>
            <a:r>
              <a:rPr kumimoji="1" lang="en-US" altLang="ja-JP" dirty="0" smtClean="0"/>
              <a:t> F</a:t>
            </a:r>
            <a:r>
              <a:rPr kumimoji="1" lang="en-US" altLang="ja-JP" sz="3200" dirty="0" smtClean="0"/>
              <a:t>requency</a:t>
            </a:r>
            <a:r>
              <a:rPr kumimoji="1" lang="en-US" altLang="ja-JP" dirty="0" smtClean="0"/>
              <a:t> I</a:t>
            </a:r>
            <a:r>
              <a:rPr kumimoji="1" lang="en-US" altLang="ja-JP" sz="3200" dirty="0" smtClean="0"/>
              <a:t>llumination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5842992" cy="201622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Projection of high frequency positive and negative patterns</a:t>
            </a:r>
          </a:p>
          <a:p>
            <a:pPr lvl="1"/>
            <a:r>
              <a:rPr kumimoji="1" lang="en-US" altLang="ja-JP" sz="2400" dirty="0" smtClean="0"/>
              <a:t>blurred in unfocused region</a:t>
            </a:r>
          </a:p>
          <a:p>
            <a:pPr lvl="1"/>
            <a:r>
              <a:rPr lang="en-US" altLang="ja-JP" sz="2400" dirty="0" smtClean="0"/>
              <a:t>constant scattering</a:t>
            </a:r>
            <a:endParaRPr kumimoji="1"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6084210" y="1702370"/>
            <a:ext cx="2448272" cy="1798638"/>
            <a:chOff x="5910535" y="2867794"/>
            <a:chExt cx="2448272" cy="1798638"/>
          </a:xfrm>
        </p:grpSpPr>
        <p:grpSp>
          <p:nvGrpSpPr>
            <p:cNvPr id="6" name="Group 270"/>
            <p:cNvGrpSpPr>
              <a:grpSpLocks/>
            </p:cNvGrpSpPr>
            <p:nvPr/>
          </p:nvGrpSpPr>
          <p:grpSpPr bwMode="auto">
            <a:xfrm>
              <a:off x="5940146" y="2924944"/>
              <a:ext cx="2365367" cy="1741488"/>
              <a:chOff x="1473" y="2160"/>
              <a:chExt cx="1906" cy="1361"/>
            </a:xfrm>
          </p:grpSpPr>
          <p:sp>
            <p:nvSpPr>
              <p:cNvPr id="61" name="Freeform 271"/>
              <p:cNvSpPr>
                <a:spLocks/>
              </p:cNvSpPr>
              <p:nvPr/>
            </p:nvSpPr>
            <p:spPr bwMode="auto">
              <a:xfrm>
                <a:off x="2381" y="2160"/>
                <a:ext cx="91" cy="1361"/>
              </a:xfrm>
              <a:custGeom>
                <a:avLst/>
                <a:gdLst>
                  <a:gd name="T0" fmla="*/ 0 w 91"/>
                  <a:gd name="T1" fmla="*/ 1361 h 1361"/>
                  <a:gd name="T2" fmla="*/ 45 w 91"/>
                  <a:gd name="T3" fmla="*/ 0 h 1361"/>
                  <a:gd name="T4" fmla="*/ 91 w 91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361"/>
                  <a:gd name="T11" fmla="*/ 91 w 91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361">
                    <a:moveTo>
                      <a:pt x="0" y="1361"/>
                    </a:moveTo>
                    <a:lnTo>
                      <a:pt x="45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Freeform 272"/>
              <p:cNvSpPr>
                <a:spLocks/>
              </p:cNvSpPr>
              <p:nvPr/>
            </p:nvSpPr>
            <p:spPr bwMode="auto">
              <a:xfrm>
                <a:off x="2426" y="2160"/>
                <a:ext cx="227" cy="1361"/>
              </a:xfrm>
              <a:custGeom>
                <a:avLst/>
                <a:gdLst>
                  <a:gd name="T0" fmla="*/ 136 w 227"/>
                  <a:gd name="T1" fmla="*/ 1361 h 1361"/>
                  <a:gd name="T2" fmla="*/ 0 w 227"/>
                  <a:gd name="T3" fmla="*/ 0 h 1361"/>
                  <a:gd name="T4" fmla="*/ 227 w 22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1"/>
                  <a:gd name="T11" fmla="*/ 227 w 22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1">
                    <a:moveTo>
                      <a:pt x="136" y="1361"/>
                    </a:moveTo>
                    <a:lnTo>
                      <a:pt x="0" y="0"/>
                    </a:lnTo>
                    <a:lnTo>
                      <a:pt x="22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Freeform 273"/>
              <p:cNvSpPr>
                <a:spLocks/>
              </p:cNvSpPr>
              <p:nvPr/>
            </p:nvSpPr>
            <p:spPr bwMode="auto">
              <a:xfrm>
                <a:off x="2426" y="2160"/>
                <a:ext cx="590" cy="1361"/>
              </a:xfrm>
              <a:custGeom>
                <a:avLst/>
                <a:gdLst>
                  <a:gd name="T0" fmla="*/ 499 w 590"/>
                  <a:gd name="T1" fmla="*/ 1361 h 1361"/>
                  <a:gd name="T2" fmla="*/ 0 w 590"/>
                  <a:gd name="T3" fmla="*/ 0 h 1361"/>
                  <a:gd name="T4" fmla="*/ 590 w 59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361"/>
                  <a:gd name="T11" fmla="*/ 590 w 59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361">
                    <a:moveTo>
                      <a:pt x="499" y="1361"/>
                    </a:moveTo>
                    <a:lnTo>
                      <a:pt x="0" y="0"/>
                    </a:lnTo>
                    <a:lnTo>
                      <a:pt x="5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Freeform 274"/>
              <p:cNvSpPr>
                <a:spLocks/>
              </p:cNvSpPr>
              <p:nvPr/>
            </p:nvSpPr>
            <p:spPr bwMode="auto">
              <a:xfrm>
                <a:off x="2426" y="2160"/>
                <a:ext cx="772" cy="1361"/>
              </a:xfrm>
              <a:custGeom>
                <a:avLst/>
                <a:gdLst>
                  <a:gd name="T0" fmla="*/ 681 w 772"/>
                  <a:gd name="T1" fmla="*/ 1361 h 1361"/>
                  <a:gd name="T2" fmla="*/ 0 w 772"/>
                  <a:gd name="T3" fmla="*/ 0 h 1361"/>
                  <a:gd name="T4" fmla="*/ 772 w 77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1361"/>
                  <a:gd name="T11" fmla="*/ 772 w 77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1361">
                    <a:moveTo>
                      <a:pt x="681" y="1361"/>
                    </a:moveTo>
                    <a:lnTo>
                      <a:pt x="0" y="0"/>
                    </a:lnTo>
                    <a:lnTo>
                      <a:pt x="77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Freeform 275"/>
              <p:cNvSpPr>
                <a:spLocks/>
              </p:cNvSpPr>
              <p:nvPr/>
            </p:nvSpPr>
            <p:spPr bwMode="auto">
              <a:xfrm>
                <a:off x="2426" y="2160"/>
                <a:ext cx="953" cy="1361"/>
              </a:xfrm>
              <a:custGeom>
                <a:avLst/>
                <a:gdLst>
                  <a:gd name="T0" fmla="*/ 862 w 953"/>
                  <a:gd name="T1" fmla="*/ 1361 h 1361"/>
                  <a:gd name="T2" fmla="*/ 0 w 953"/>
                  <a:gd name="T3" fmla="*/ 0 h 1361"/>
                  <a:gd name="T4" fmla="*/ 953 w 95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53"/>
                  <a:gd name="T10" fmla="*/ 0 h 1361"/>
                  <a:gd name="T11" fmla="*/ 953 w 95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3" h="1361">
                    <a:moveTo>
                      <a:pt x="862" y="1361"/>
                    </a:moveTo>
                    <a:lnTo>
                      <a:pt x="0" y="0"/>
                    </a:lnTo>
                    <a:lnTo>
                      <a:pt x="95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Freeform 276"/>
              <p:cNvSpPr>
                <a:spLocks/>
              </p:cNvSpPr>
              <p:nvPr/>
            </p:nvSpPr>
            <p:spPr bwMode="auto">
              <a:xfrm>
                <a:off x="2426" y="2160"/>
                <a:ext cx="409" cy="1361"/>
              </a:xfrm>
              <a:custGeom>
                <a:avLst/>
                <a:gdLst>
                  <a:gd name="T0" fmla="*/ 318 w 409"/>
                  <a:gd name="T1" fmla="*/ 1361 h 1361"/>
                  <a:gd name="T2" fmla="*/ 0 w 409"/>
                  <a:gd name="T3" fmla="*/ 0 h 1361"/>
                  <a:gd name="T4" fmla="*/ 409 w 40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361"/>
                  <a:gd name="T11" fmla="*/ 409 w 40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361">
                    <a:moveTo>
                      <a:pt x="318" y="1361"/>
                    </a:moveTo>
                    <a:lnTo>
                      <a:pt x="0" y="0"/>
                    </a:lnTo>
                    <a:lnTo>
                      <a:pt x="40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Freeform 277"/>
              <p:cNvSpPr>
                <a:spLocks/>
              </p:cNvSpPr>
              <p:nvPr/>
            </p:nvSpPr>
            <p:spPr bwMode="auto">
              <a:xfrm flipH="1">
                <a:off x="2199" y="2160"/>
                <a:ext cx="227" cy="1361"/>
              </a:xfrm>
              <a:custGeom>
                <a:avLst/>
                <a:gdLst>
                  <a:gd name="T0" fmla="*/ 136 w 227"/>
                  <a:gd name="T1" fmla="*/ 1361 h 1361"/>
                  <a:gd name="T2" fmla="*/ 0 w 227"/>
                  <a:gd name="T3" fmla="*/ 0 h 1361"/>
                  <a:gd name="T4" fmla="*/ 227 w 22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1"/>
                  <a:gd name="T11" fmla="*/ 227 w 22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1">
                    <a:moveTo>
                      <a:pt x="136" y="1361"/>
                    </a:moveTo>
                    <a:lnTo>
                      <a:pt x="0" y="0"/>
                    </a:lnTo>
                    <a:lnTo>
                      <a:pt x="22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Freeform 278"/>
              <p:cNvSpPr>
                <a:spLocks/>
              </p:cNvSpPr>
              <p:nvPr/>
            </p:nvSpPr>
            <p:spPr bwMode="auto">
              <a:xfrm flipH="1">
                <a:off x="1836" y="2160"/>
                <a:ext cx="590" cy="1361"/>
              </a:xfrm>
              <a:custGeom>
                <a:avLst/>
                <a:gdLst>
                  <a:gd name="T0" fmla="*/ 499 w 590"/>
                  <a:gd name="T1" fmla="*/ 1361 h 1361"/>
                  <a:gd name="T2" fmla="*/ 0 w 590"/>
                  <a:gd name="T3" fmla="*/ 0 h 1361"/>
                  <a:gd name="T4" fmla="*/ 590 w 59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361"/>
                  <a:gd name="T11" fmla="*/ 590 w 59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361">
                    <a:moveTo>
                      <a:pt x="499" y="1361"/>
                    </a:moveTo>
                    <a:lnTo>
                      <a:pt x="0" y="0"/>
                    </a:lnTo>
                    <a:lnTo>
                      <a:pt x="5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Freeform 279"/>
              <p:cNvSpPr>
                <a:spLocks/>
              </p:cNvSpPr>
              <p:nvPr/>
            </p:nvSpPr>
            <p:spPr bwMode="auto">
              <a:xfrm flipH="1">
                <a:off x="1654" y="2160"/>
                <a:ext cx="772" cy="1361"/>
              </a:xfrm>
              <a:custGeom>
                <a:avLst/>
                <a:gdLst>
                  <a:gd name="T0" fmla="*/ 681 w 772"/>
                  <a:gd name="T1" fmla="*/ 1361 h 1361"/>
                  <a:gd name="T2" fmla="*/ 0 w 772"/>
                  <a:gd name="T3" fmla="*/ 0 h 1361"/>
                  <a:gd name="T4" fmla="*/ 772 w 77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1361"/>
                  <a:gd name="T11" fmla="*/ 772 w 77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1361">
                    <a:moveTo>
                      <a:pt x="681" y="1361"/>
                    </a:moveTo>
                    <a:lnTo>
                      <a:pt x="0" y="0"/>
                    </a:lnTo>
                    <a:lnTo>
                      <a:pt x="77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Freeform 280"/>
              <p:cNvSpPr>
                <a:spLocks/>
              </p:cNvSpPr>
              <p:nvPr/>
            </p:nvSpPr>
            <p:spPr bwMode="auto">
              <a:xfrm flipH="1">
                <a:off x="1473" y="2160"/>
                <a:ext cx="953" cy="1361"/>
              </a:xfrm>
              <a:custGeom>
                <a:avLst/>
                <a:gdLst>
                  <a:gd name="T0" fmla="*/ 862 w 953"/>
                  <a:gd name="T1" fmla="*/ 1361 h 1361"/>
                  <a:gd name="T2" fmla="*/ 0 w 953"/>
                  <a:gd name="T3" fmla="*/ 0 h 1361"/>
                  <a:gd name="T4" fmla="*/ 953 w 95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53"/>
                  <a:gd name="T10" fmla="*/ 0 h 1361"/>
                  <a:gd name="T11" fmla="*/ 953 w 95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3" h="1361">
                    <a:moveTo>
                      <a:pt x="862" y="1361"/>
                    </a:moveTo>
                    <a:lnTo>
                      <a:pt x="0" y="0"/>
                    </a:lnTo>
                    <a:lnTo>
                      <a:pt x="95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Freeform 281"/>
              <p:cNvSpPr>
                <a:spLocks/>
              </p:cNvSpPr>
              <p:nvPr/>
            </p:nvSpPr>
            <p:spPr bwMode="auto">
              <a:xfrm flipH="1">
                <a:off x="2017" y="2160"/>
                <a:ext cx="409" cy="1361"/>
              </a:xfrm>
              <a:custGeom>
                <a:avLst/>
                <a:gdLst>
                  <a:gd name="T0" fmla="*/ 318 w 409"/>
                  <a:gd name="T1" fmla="*/ 1361 h 1361"/>
                  <a:gd name="T2" fmla="*/ 0 w 409"/>
                  <a:gd name="T3" fmla="*/ 0 h 1361"/>
                  <a:gd name="T4" fmla="*/ 409 w 40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361"/>
                  <a:gd name="T11" fmla="*/ 409 w 40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361">
                    <a:moveTo>
                      <a:pt x="318" y="1361"/>
                    </a:moveTo>
                    <a:lnTo>
                      <a:pt x="0" y="0"/>
                    </a:lnTo>
                    <a:lnTo>
                      <a:pt x="40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7" name="Freeform 282"/>
            <p:cNvSpPr>
              <a:spLocks/>
            </p:cNvSpPr>
            <p:nvPr/>
          </p:nvSpPr>
          <p:spPr bwMode="auto">
            <a:xfrm>
              <a:off x="5940152" y="2924944"/>
              <a:ext cx="112713" cy="1741488"/>
            </a:xfrm>
            <a:custGeom>
              <a:avLst/>
              <a:gdLst>
                <a:gd name="T0" fmla="*/ 0 w 91"/>
                <a:gd name="T1" fmla="*/ 1741488 h 1361"/>
                <a:gd name="T2" fmla="*/ 55737 w 91"/>
                <a:gd name="T3" fmla="*/ 0 h 1361"/>
                <a:gd name="T4" fmla="*/ 112713 w 91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91"/>
                <a:gd name="T10" fmla="*/ 0 h 1361"/>
                <a:gd name="T11" fmla="*/ 91 w 91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1361">
                  <a:moveTo>
                    <a:pt x="0" y="1361"/>
                  </a:moveTo>
                  <a:lnTo>
                    <a:pt x="45" y="0"/>
                  </a:lnTo>
                  <a:lnTo>
                    <a:pt x="91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283"/>
            <p:cNvSpPr>
              <a:spLocks/>
            </p:cNvSpPr>
            <p:nvPr/>
          </p:nvSpPr>
          <p:spPr bwMode="auto">
            <a:xfrm>
              <a:off x="5995715" y="2924944"/>
              <a:ext cx="280987" cy="1741488"/>
            </a:xfrm>
            <a:custGeom>
              <a:avLst/>
              <a:gdLst>
                <a:gd name="T0" fmla="*/ 168345 w 227"/>
                <a:gd name="T1" fmla="*/ 1741488 h 1361"/>
                <a:gd name="T2" fmla="*/ 0 w 227"/>
                <a:gd name="T3" fmla="*/ 0 h 1361"/>
                <a:gd name="T4" fmla="*/ 280987 w 227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227"/>
                <a:gd name="T10" fmla="*/ 0 h 1361"/>
                <a:gd name="T11" fmla="*/ 227 w 227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361">
                  <a:moveTo>
                    <a:pt x="136" y="1361"/>
                  </a:moveTo>
                  <a:lnTo>
                    <a:pt x="0" y="0"/>
                  </a:lnTo>
                  <a:lnTo>
                    <a:pt x="227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284"/>
            <p:cNvSpPr>
              <a:spLocks/>
            </p:cNvSpPr>
            <p:nvPr/>
          </p:nvSpPr>
          <p:spPr bwMode="auto">
            <a:xfrm>
              <a:off x="5995715" y="2924944"/>
              <a:ext cx="731837" cy="1741488"/>
            </a:xfrm>
            <a:custGeom>
              <a:avLst/>
              <a:gdLst>
                <a:gd name="T0" fmla="*/ 618960 w 590"/>
                <a:gd name="T1" fmla="*/ 1741488 h 1361"/>
                <a:gd name="T2" fmla="*/ 0 w 590"/>
                <a:gd name="T3" fmla="*/ 0 h 1361"/>
                <a:gd name="T4" fmla="*/ 731837 w 590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590"/>
                <a:gd name="T10" fmla="*/ 0 h 1361"/>
                <a:gd name="T11" fmla="*/ 590 w 590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1361">
                  <a:moveTo>
                    <a:pt x="499" y="1361"/>
                  </a:moveTo>
                  <a:lnTo>
                    <a:pt x="0" y="0"/>
                  </a:lnTo>
                  <a:lnTo>
                    <a:pt x="590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285"/>
            <p:cNvSpPr>
              <a:spLocks/>
            </p:cNvSpPr>
            <p:nvPr/>
          </p:nvSpPr>
          <p:spPr bwMode="auto">
            <a:xfrm>
              <a:off x="5995715" y="2924944"/>
              <a:ext cx="957262" cy="1741488"/>
            </a:xfrm>
            <a:custGeom>
              <a:avLst/>
              <a:gdLst>
                <a:gd name="T0" fmla="*/ 844424 w 772"/>
                <a:gd name="T1" fmla="*/ 1741488 h 1361"/>
                <a:gd name="T2" fmla="*/ 0 w 772"/>
                <a:gd name="T3" fmla="*/ 0 h 1361"/>
                <a:gd name="T4" fmla="*/ 957262 w 772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772"/>
                <a:gd name="T10" fmla="*/ 0 h 1361"/>
                <a:gd name="T11" fmla="*/ 772 w 772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1361">
                  <a:moveTo>
                    <a:pt x="681" y="1361"/>
                  </a:moveTo>
                  <a:lnTo>
                    <a:pt x="0" y="0"/>
                  </a:lnTo>
                  <a:lnTo>
                    <a:pt x="772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286"/>
            <p:cNvSpPr>
              <a:spLocks/>
            </p:cNvSpPr>
            <p:nvPr/>
          </p:nvSpPr>
          <p:spPr bwMode="auto">
            <a:xfrm>
              <a:off x="5995715" y="2924944"/>
              <a:ext cx="1182687" cy="1741488"/>
            </a:xfrm>
            <a:custGeom>
              <a:avLst/>
              <a:gdLst>
                <a:gd name="T0" fmla="*/ 1069755 w 953"/>
                <a:gd name="T1" fmla="*/ 1741488 h 1361"/>
                <a:gd name="T2" fmla="*/ 0 w 953"/>
                <a:gd name="T3" fmla="*/ 0 h 1361"/>
                <a:gd name="T4" fmla="*/ 1182687 w 953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953"/>
                <a:gd name="T10" fmla="*/ 0 h 1361"/>
                <a:gd name="T11" fmla="*/ 953 w 953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3" h="1361">
                  <a:moveTo>
                    <a:pt x="862" y="1361"/>
                  </a:moveTo>
                  <a:lnTo>
                    <a:pt x="0" y="0"/>
                  </a:lnTo>
                  <a:lnTo>
                    <a:pt x="953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287"/>
            <p:cNvSpPr>
              <a:spLocks/>
            </p:cNvSpPr>
            <p:nvPr/>
          </p:nvSpPr>
          <p:spPr bwMode="auto">
            <a:xfrm>
              <a:off x="5995715" y="2924944"/>
              <a:ext cx="508000" cy="1741488"/>
            </a:xfrm>
            <a:custGeom>
              <a:avLst/>
              <a:gdLst>
                <a:gd name="T0" fmla="*/ 394973 w 409"/>
                <a:gd name="T1" fmla="*/ 1741488 h 1361"/>
                <a:gd name="T2" fmla="*/ 0 w 409"/>
                <a:gd name="T3" fmla="*/ 0 h 1361"/>
                <a:gd name="T4" fmla="*/ 508000 w 409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409"/>
                <a:gd name="T10" fmla="*/ 0 h 1361"/>
                <a:gd name="T11" fmla="*/ 409 w 409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" h="1361">
                  <a:moveTo>
                    <a:pt x="318" y="1361"/>
                  </a:moveTo>
                  <a:lnTo>
                    <a:pt x="0" y="0"/>
                  </a:lnTo>
                  <a:lnTo>
                    <a:pt x="409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288"/>
            <p:cNvSpPr>
              <a:spLocks/>
            </p:cNvSpPr>
            <p:nvPr/>
          </p:nvSpPr>
          <p:spPr bwMode="auto">
            <a:xfrm>
              <a:off x="5995715" y="2924944"/>
              <a:ext cx="1406525" cy="1741488"/>
            </a:xfrm>
            <a:custGeom>
              <a:avLst/>
              <a:gdLst>
                <a:gd name="T0" fmla="*/ 1293656 w 1134"/>
                <a:gd name="T1" fmla="*/ 1741488 h 1361"/>
                <a:gd name="T2" fmla="*/ 0 w 1134"/>
                <a:gd name="T3" fmla="*/ 0 h 1361"/>
                <a:gd name="T4" fmla="*/ 1406525 w 1134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134"/>
                <a:gd name="T10" fmla="*/ 0 h 1361"/>
                <a:gd name="T11" fmla="*/ 1134 w 1134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4" h="1361">
                  <a:moveTo>
                    <a:pt x="1043" y="1361"/>
                  </a:moveTo>
                  <a:lnTo>
                    <a:pt x="0" y="0"/>
                  </a:lnTo>
                  <a:lnTo>
                    <a:pt x="1134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289"/>
            <p:cNvSpPr>
              <a:spLocks/>
            </p:cNvSpPr>
            <p:nvPr/>
          </p:nvSpPr>
          <p:spPr bwMode="auto">
            <a:xfrm>
              <a:off x="5995715" y="2924944"/>
              <a:ext cx="1633537" cy="1741488"/>
            </a:xfrm>
            <a:custGeom>
              <a:avLst/>
              <a:gdLst>
                <a:gd name="T0" fmla="*/ 1520580 w 1316"/>
                <a:gd name="T1" fmla="*/ 1741488 h 1361"/>
                <a:gd name="T2" fmla="*/ 0 w 1316"/>
                <a:gd name="T3" fmla="*/ 0 h 1361"/>
                <a:gd name="T4" fmla="*/ 1633537 w 1316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316"/>
                <a:gd name="T10" fmla="*/ 0 h 1361"/>
                <a:gd name="T11" fmla="*/ 1316 w 1316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6" h="1361">
                  <a:moveTo>
                    <a:pt x="1225" y="1361"/>
                  </a:moveTo>
                  <a:lnTo>
                    <a:pt x="0" y="0"/>
                  </a:lnTo>
                  <a:lnTo>
                    <a:pt x="1316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290"/>
            <p:cNvSpPr>
              <a:spLocks/>
            </p:cNvSpPr>
            <p:nvPr/>
          </p:nvSpPr>
          <p:spPr bwMode="auto">
            <a:xfrm>
              <a:off x="5995715" y="2924944"/>
              <a:ext cx="1857375" cy="1741488"/>
            </a:xfrm>
            <a:custGeom>
              <a:avLst/>
              <a:gdLst>
                <a:gd name="T0" fmla="*/ 1744468 w 1497"/>
                <a:gd name="T1" fmla="*/ 1741488 h 1361"/>
                <a:gd name="T2" fmla="*/ 0 w 1497"/>
                <a:gd name="T3" fmla="*/ 0 h 1361"/>
                <a:gd name="T4" fmla="*/ 1857375 w 1497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497"/>
                <a:gd name="T10" fmla="*/ 0 h 1361"/>
                <a:gd name="T11" fmla="*/ 1497 w 1497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7" h="1361">
                  <a:moveTo>
                    <a:pt x="1406" y="1361"/>
                  </a:moveTo>
                  <a:lnTo>
                    <a:pt x="0" y="0"/>
                  </a:lnTo>
                  <a:lnTo>
                    <a:pt x="1497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291"/>
            <p:cNvSpPr>
              <a:spLocks/>
            </p:cNvSpPr>
            <p:nvPr/>
          </p:nvSpPr>
          <p:spPr bwMode="auto">
            <a:xfrm>
              <a:off x="5995715" y="2924944"/>
              <a:ext cx="2082800" cy="1741488"/>
            </a:xfrm>
            <a:custGeom>
              <a:avLst/>
              <a:gdLst>
                <a:gd name="T0" fmla="*/ 1969915 w 1679"/>
                <a:gd name="T1" fmla="*/ 1741488 h 1361"/>
                <a:gd name="T2" fmla="*/ 0 w 1679"/>
                <a:gd name="T3" fmla="*/ 0 h 1361"/>
                <a:gd name="T4" fmla="*/ 2082800 w 1679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679"/>
                <a:gd name="T10" fmla="*/ 0 h 1361"/>
                <a:gd name="T11" fmla="*/ 1679 w 1679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9" h="1361">
                  <a:moveTo>
                    <a:pt x="1588" y="1361"/>
                  </a:moveTo>
                  <a:lnTo>
                    <a:pt x="0" y="0"/>
                  </a:lnTo>
                  <a:lnTo>
                    <a:pt x="1679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292"/>
            <p:cNvSpPr>
              <a:spLocks/>
            </p:cNvSpPr>
            <p:nvPr/>
          </p:nvSpPr>
          <p:spPr bwMode="auto">
            <a:xfrm>
              <a:off x="5995715" y="2924944"/>
              <a:ext cx="2308225" cy="1741488"/>
            </a:xfrm>
            <a:custGeom>
              <a:avLst/>
              <a:gdLst>
                <a:gd name="T0" fmla="*/ 2195296 w 1860"/>
                <a:gd name="T1" fmla="*/ 1741488 h 1361"/>
                <a:gd name="T2" fmla="*/ 0 w 1860"/>
                <a:gd name="T3" fmla="*/ 0 h 1361"/>
                <a:gd name="T4" fmla="*/ 2308225 w 1860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860"/>
                <a:gd name="T10" fmla="*/ 0 h 1361"/>
                <a:gd name="T11" fmla="*/ 1860 w 1860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0" h="1361">
                  <a:moveTo>
                    <a:pt x="1769" y="1361"/>
                  </a:moveTo>
                  <a:lnTo>
                    <a:pt x="0" y="0"/>
                  </a:lnTo>
                  <a:lnTo>
                    <a:pt x="1860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8" name="Group 293"/>
            <p:cNvGrpSpPr>
              <a:grpSpLocks/>
            </p:cNvGrpSpPr>
            <p:nvPr/>
          </p:nvGrpSpPr>
          <p:grpSpPr bwMode="auto">
            <a:xfrm flipH="1">
              <a:off x="5940149" y="2924944"/>
              <a:ext cx="2363790" cy="1741488"/>
              <a:chOff x="1474" y="2160"/>
              <a:chExt cx="1905" cy="1361"/>
            </a:xfrm>
          </p:grpSpPr>
          <p:sp>
            <p:nvSpPr>
              <p:cNvPr id="50" name="Freeform 294"/>
              <p:cNvSpPr>
                <a:spLocks/>
              </p:cNvSpPr>
              <p:nvPr/>
            </p:nvSpPr>
            <p:spPr bwMode="auto">
              <a:xfrm>
                <a:off x="1474" y="2160"/>
                <a:ext cx="91" cy="1361"/>
              </a:xfrm>
              <a:custGeom>
                <a:avLst/>
                <a:gdLst>
                  <a:gd name="T0" fmla="*/ 0 w 91"/>
                  <a:gd name="T1" fmla="*/ 1361 h 1361"/>
                  <a:gd name="T2" fmla="*/ 45 w 91"/>
                  <a:gd name="T3" fmla="*/ 0 h 1361"/>
                  <a:gd name="T4" fmla="*/ 91 w 91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361"/>
                  <a:gd name="T11" fmla="*/ 91 w 91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361">
                    <a:moveTo>
                      <a:pt x="0" y="1361"/>
                    </a:moveTo>
                    <a:lnTo>
                      <a:pt x="45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Freeform 295"/>
              <p:cNvSpPr>
                <a:spLocks/>
              </p:cNvSpPr>
              <p:nvPr/>
            </p:nvSpPr>
            <p:spPr bwMode="auto">
              <a:xfrm>
                <a:off x="1519" y="2160"/>
                <a:ext cx="227" cy="1361"/>
              </a:xfrm>
              <a:custGeom>
                <a:avLst/>
                <a:gdLst>
                  <a:gd name="T0" fmla="*/ 136 w 227"/>
                  <a:gd name="T1" fmla="*/ 1361 h 1361"/>
                  <a:gd name="T2" fmla="*/ 0 w 227"/>
                  <a:gd name="T3" fmla="*/ 0 h 1361"/>
                  <a:gd name="T4" fmla="*/ 227 w 22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1"/>
                  <a:gd name="T11" fmla="*/ 227 w 22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1">
                    <a:moveTo>
                      <a:pt x="136" y="1361"/>
                    </a:moveTo>
                    <a:lnTo>
                      <a:pt x="0" y="0"/>
                    </a:lnTo>
                    <a:lnTo>
                      <a:pt x="22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Freeform 296"/>
              <p:cNvSpPr>
                <a:spLocks/>
              </p:cNvSpPr>
              <p:nvPr/>
            </p:nvSpPr>
            <p:spPr bwMode="auto">
              <a:xfrm>
                <a:off x="1519" y="2160"/>
                <a:ext cx="590" cy="1361"/>
              </a:xfrm>
              <a:custGeom>
                <a:avLst/>
                <a:gdLst>
                  <a:gd name="T0" fmla="*/ 499 w 590"/>
                  <a:gd name="T1" fmla="*/ 1361 h 1361"/>
                  <a:gd name="T2" fmla="*/ 0 w 590"/>
                  <a:gd name="T3" fmla="*/ 0 h 1361"/>
                  <a:gd name="T4" fmla="*/ 590 w 59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361"/>
                  <a:gd name="T11" fmla="*/ 590 w 59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361">
                    <a:moveTo>
                      <a:pt x="499" y="1361"/>
                    </a:moveTo>
                    <a:lnTo>
                      <a:pt x="0" y="0"/>
                    </a:lnTo>
                    <a:lnTo>
                      <a:pt x="5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Freeform 297"/>
              <p:cNvSpPr>
                <a:spLocks/>
              </p:cNvSpPr>
              <p:nvPr/>
            </p:nvSpPr>
            <p:spPr bwMode="auto">
              <a:xfrm>
                <a:off x="1519" y="2160"/>
                <a:ext cx="772" cy="1361"/>
              </a:xfrm>
              <a:custGeom>
                <a:avLst/>
                <a:gdLst>
                  <a:gd name="T0" fmla="*/ 681 w 772"/>
                  <a:gd name="T1" fmla="*/ 1361 h 1361"/>
                  <a:gd name="T2" fmla="*/ 0 w 772"/>
                  <a:gd name="T3" fmla="*/ 0 h 1361"/>
                  <a:gd name="T4" fmla="*/ 772 w 77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1361"/>
                  <a:gd name="T11" fmla="*/ 772 w 77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1361">
                    <a:moveTo>
                      <a:pt x="681" y="1361"/>
                    </a:moveTo>
                    <a:lnTo>
                      <a:pt x="0" y="0"/>
                    </a:lnTo>
                    <a:lnTo>
                      <a:pt x="77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Freeform 298"/>
              <p:cNvSpPr>
                <a:spLocks/>
              </p:cNvSpPr>
              <p:nvPr/>
            </p:nvSpPr>
            <p:spPr bwMode="auto">
              <a:xfrm>
                <a:off x="1519" y="2160"/>
                <a:ext cx="953" cy="1361"/>
              </a:xfrm>
              <a:custGeom>
                <a:avLst/>
                <a:gdLst>
                  <a:gd name="T0" fmla="*/ 862 w 953"/>
                  <a:gd name="T1" fmla="*/ 1361 h 1361"/>
                  <a:gd name="T2" fmla="*/ 0 w 953"/>
                  <a:gd name="T3" fmla="*/ 0 h 1361"/>
                  <a:gd name="T4" fmla="*/ 953 w 95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53"/>
                  <a:gd name="T10" fmla="*/ 0 h 1361"/>
                  <a:gd name="T11" fmla="*/ 953 w 95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3" h="1361">
                    <a:moveTo>
                      <a:pt x="862" y="1361"/>
                    </a:moveTo>
                    <a:lnTo>
                      <a:pt x="0" y="0"/>
                    </a:lnTo>
                    <a:lnTo>
                      <a:pt x="95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Freeform 299"/>
              <p:cNvSpPr>
                <a:spLocks/>
              </p:cNvSpPr>
              <p:nvPr/>
            </p:nvSpPr>
            <p:spPr bwMode="auto">
              <a:xfrm>
                <a:off x="1519" y="2160"/>
                <a:ext cx="409" cy="1361"/>
              </a:xfrm>
              <a:custGeom>
                <a:avLst/>
                <a:gdLst>
                  <a:gd name="T0" fmla="*/ 318 w 409"/>
                  <a:gd name="T1" fmla="*/ 1361 h 1361"/>
                  <a:gd name="T2" fmla="*/ 0 w 409"/>
                  <a:gd name="T3" fmla="*/ 0 h 1361"/>
                  <a:gd name="T4" fmla="*/ 409 w 40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361"/>
                  <a:gd name="T11" fmla="*/ 409 w 40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361">
                    <a:moveTo>
                      <a:pt x="318" y="1361"/>
                    </a:moveTo>
                    <a:lnTo>
                      <a:pt x="0" y="0"/>
                    </a:lnTo>
                    <a:lnTo>
                      <a:pt x="40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Freeform 300"/>
              <p:cNvSpPr>
                <a:spLocks/>
              </p:cNvSpPr>
              <p:nvPr/>
            </p:nvSpPr>
            <p:spPr bwMode="auto">
              <a:xfrm>
                <a:off x="1519" y="2160"/>
                <a:ext cx="1134" cy="1361"/>
              </a:xfrm>
              <a:custGeom>
                <a:avLst/>
                <a:gdLst>
                  <a:gd name="T0" fmla="*/ 1043 w 1134"/>
                  <a:gd name="T1" fmla="*/ 1361 h 1361"/>
                  <a:gd name="T2" fmla="*/ 0 w 1134"/>
                  <a:gd name="T3" fmla="*/ 0 h 1361"/>
                  <a:gd name="T4" fmla="*/ 1134 w 1134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134"/>
                  <a:gd name="T10" fmla="*/ 0 h 1361"/>
                  <a:gd name="T11" fmla="*/ 1134 w 1134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4" h="1361">
                    <a:moveTo>
                      <a:pt x="1043" y="1361"/>
                    </a:moveTo>
                    <a:lnTo>
                      <a:pt x="0" y="0"/>
                    </a:lnTo>
                    <a:lnTo>
                      <a:pt x="1134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Freeform 301"/>
              <p:cNvSpPr>
                <a:spLocks/>
              </p:cNvSpPr>
              <p:nvPr/>
            </p:nvSpPr>
            <p:spPr bwMode="auto">
              <a:xfrm>
                <a:off x="1519" y="2160"/>
                <a:ext cx="1316" cy="1361"/>
              </a:xfrm>
              <a:custGeom>
                <a:avLst/>
                <a:gdLst>
                  <a:gd name="T0" fmla="*/ 1225 w 1316"/>
                  <a:gd name="T1" fmla="*/ 1361 h 1361"/>
                  <a:gd name="T2" fmla="*/ 0 w 1316"/>
                  <a:gd name="T3" fmla="*/ 0 h 1361"/>
                  <a:gd name="T4" fmla="*/ 1316 w 131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16"/>
                  <a:gd name="T10" fmla="*/ 0 h 1361"/>
                  <a:gd name="T11" fmla="*/ 1316 w 131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16" h="1361">
                    <a:moveTo>
                      <a:pt x="1225" y="1361"/>
                    </a:moveTo>
                    <a:lnTo>
                      <a:pt x="0" y="0"/>
                    </a:lnTo>
                    <a:lnTo>
                      <a:pt x="131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Freeform 302"/>
              <p:cNvSpPr>
                <a:spLocks/>
              </p:cNvSpPr>
              <p:nvPr/>
            </p:nvSpPr>
            <p:spPr bwMode="auto">
              <a:xfrm>
                <a:off x="1519" y="2160"/>
                <a:ext cx="1497" cy="1361"/>
              </a:xfrm>
              <a:custGeom>
                <a:avLst/>
                <a:gdLst>
                  <a:gd name="T0" fmla="*/ 1406 w 1497"/>
                  <a:gd name="T1" fmla="*/ 1361 h 1361"/>
                  <a:gd name="T2" fmla="*/ 0 w 1497"/>
                  <a:gd name="T3" fmla="*/ 0 h 1361"/>
                  <a:gd name="T4" fmla="*/ 1497 w 149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497"/>
                  <a:gd name="T10" fmla="*/ 0 h 1361"/>
                  <a:gd name="T11" fmla="*/ 1497 w 149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97" h="1361">
                    <a:moveTo>
                      <a:pt x="1406" y="1361"/>
                    </a:moveTo>
                    <a:lnTo>
                      <a:pt x="0" y="0"/>
                    </a:lnTo>
                    <a:lnTo>
                      <a:pt x="149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Freeform 303"/>
              <p:cNvSpPr>
                <a:spLocks/>
              </p:cNvSpPr>
              <p:nvPr/>
            </p:nvSpPr>
            <p:spPr bwMode="auto">
              <a:xfrm>
                <a:off x="1519" y="2160"/>
                <a:ext cx="1679" cy="1361"/>
              </a:xfrm>
              <a:custGeom>
                <a:avLst/>
                <a:gdLst>
                  <a:gd name="T0" fmla="*/ 1588 w 1679"/>
                  <a:gd name="T1" fmla="*/ 1361 h 1361"/>
                  <a:gd name="T2" fmla="*/ 0 w 1679"/>
                  <a:gd name="T3" fmla="*/ 0 h 1361"/>
                  <a:gd name="T4" fmla="*/ 1679 w 167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679"/>
                  <a:gd name="T10" fmla="*/ 0 h 1361"/>
                  <a:gd name="T11" fmla="*/ 1679 w 167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79" h="1361">
                    <a:moveTo>
                      <a:pt x="1588" y="1361"/>
                    </a:moveTo>
                    <a:lnTo>
                      <a:pt x="0" y="0"/>
                    </a:lnTo>
                    <a:lnTo>
                      <a:pt x="167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Freeform 304"/>
              <p:cNvSpPr>
                <a:spLocks/>
              </p:cNvSpPr>
              <p:nvPr/>
            </p:nvSpPr>
            <p:spPr bwMode="auto">
              <a:xfrm>
                <a:off x="1519" y="2160"/>
                <a:ext cx="1860" cy="1361"/>
              </a:xfrm>
              <a:custGeom>
                <a:avLst/>
                <a:gdLst>
                  <a:gd name="T0" fmla="*/ 1769 w 1860"/>
                  <a:gd name="T1" fmla="*/ 1361 h 1361"/>
                  <a:gd name="T2" fmla="*/ 0 w 1860"/>
                  <a:gd name="T3" fmla="*/ 0 h 1361"/>
                  <a:gd name="T4" fmla="*/ 1860 w 186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860"/>
                  <a:gd name="T10" fmla="*/ 0 h 1361"/>
                  <a:gd name="T11" fmla="*/ 1860 w 186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0" h="1361">
                    <a:moveTo>
                      <a:pt x="1769" y="1361"/>
                    </a:moveTo>
                    <a:lnTo>
                      <a:pt x="0" y="0"/>
                    </a:lnTo>
                    <a:lnTo>
                      <a:pt x="186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9" name="Group 305"/>
            <p:cNvGrpSpPr>
              <a:grpSpLocks/>
            </p:cNvGrpSpPr>
            <p:nvPr/>
          </p:nvGrpSpPr>
          <p:grpSpPr bwMode="auto">
            <a:xfrm>
              <a:off x="5940145" y="2924944"/>
              <a:ext cx="2363789" cy="1741488"/>
              <a:chOff x="1474" y="2659"/>
              <a:chExt cx="1905" cy="1361"/>
            </a:xfrm>
          </p:grpSpPr>
          <p:sp>
            <p:nvSpPr>
              <p:cNvPr id="39" name="Freeform 306"/>
              <p:cNvSpPr>
                <a:spLocks/>
              </p:cNvSpPr>
              <p:nvPr/>
            </p:nvSpPr>
            <p:spPr bwMode="auto">
              <a:xfrm>
                <a:off x="1474" y="2659"/>
                <a:ext cx="499" cy="1361"/>
              </a:xfrm>
              <a:custGeom>
                <a:avLst/>
                <a:gdLst>
                  <a:gd name="T0" fmla="*/ 0 w 499"/>
                  <a:gd name="T1" fmla="*/ 1361 h 1361"/>
                  <a:gd name="T2" fmla="*/ 499 w 499"/>
                  <a:gd name="T3" fmla="*/ 0 h 1361"/>
                  <a:gd name="T4" fmla="*/ 91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0" y="1361"/>
                    </a:moveTo>
                    <a:lnTo>
                      <a:pt x="499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Freeform 307"/>
              <p:cNvSpPr>
                <a:spLocks/>
              </p:cNvSpPr>
              <p:nvPr/>
            </p:nvSpPr>
            <p:spPr bwMode="auto">
              <a:xfrm>
                <a:off x="1655" y="2659"/>
                <a:ext cx="318" cy="1361"/>
              </a:xfrm>
              <a:custGeom>
                <a:avLst/>
                <a:gdLst>
                  <a:gd name="T0" fmla="*/ 0 w 318"/>
                  <a:gd name="T1" fmla="*/ 1361 h 1361"/>
                  <a:gd name="T2" fmla="*/ 318 w 318"/>
                  <a:gd name="T3" fmla="*/ 0 h 1361"/>
                  <a:gd name="T4" fmla="*/ 91 w 318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1361"/>
                  <a:gd name="T11" fmla="*/ 318 w 318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1361">
                    <a:moveTo>
                      <a:pt x="0" y="1361"/>
                    </a:moveTo>
                    <a:lnTo>
                      <a:pt x="318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Freeform 308"/>
              <p:cNvSpPr>
                <a:spLocks/>
              </p:cNvSpPr>
              <p:nvPr/>
            </p:nvSpPr>
            <p:spPr bwMode="auto">
              <a:xfrm>
                <a:off x="1837" y="2659"/>
                <a:ext cx="136" cy="1361"/>
              </a:xfrm>
              <a:custGeom>
                <a:avLst/>
                <a:gdLst>
                  <a:gd name="T0" fmla="*/ 0 w 136"/>
                  <a:gd name="T1" fmla="*/ 1361 h 1361"/>
                  <a:gd name="T2" fmla="*/ 136 w 136"/>
                  <a:gd name="T3" fmla="*/ 0 h 1361"/>
                  <a:gd name="T4" fmla="*/ 90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0" y="1361"/>
                    </a:moveTo>
                    <a:lnTo>
                      <a:pt x="136" y="0"/>
                    </a:lnTo>
                    <a:lnTo>
                      <a:pt x="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Freeform 309"/>
              <p:cNvSpPr>
                <a:spLocks/>
              </p:cNvSpPr>
              <p:nvPr/>
            </p:nvSpPr>
            <p:spPr bwMode="auto">
              <a:xfrm>
                <a:off x="1973" y="2659"/>
                <a:ext cx="136" cy="1361"/>
              </a:xfrm>
              <a:custGeom>
                <a:avLst/>
                <a:gdLst>
                  <a:gd name="T0" fmla="*/ 45 w 136"/>
                  <a:gd name="T1" fmla="*/ 1361 h 1361"/>
                  <a:gd name="T2" fmla="*/ 0 w 136"/>
                  <a:gd name="T3" fmla="*/ 0 h 1361"/>
                  <a:gd name="T4" fmla="*/ 136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45" y="1361"/>
                    </a:moveTo>
                    <a:lnTo>
                      <a:pt x="0" y="0"/>
                    </a:lnTo>
                    <a:lnTo>
                      <a:pt x="13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Freeform 310"/>
              <p:cNvSpPr>
                <a:spLocks/>
              </p:cNvSpPr>
              <p:nvPr/>
            </p:nvSpPr>
            <p:spPr bwMode="auto">
              <a:xfrm>
                <a:off x="1973" y="2659"/>
                <a:ext cx="317" cy="1361"/>
              </a:xfrm>
              <a:custGeom>
                <a:avLst/>
                <a:gdLst>
                  <a:gd name="T0" fmla="*/ 227 w 317"/>
                  <a:gd name="T1" fmla="*/ 1361 h 1361"/>
                  <a:gd name="T2" fmla="*/ 0 w 317"/>
                  <a:gd name="T3" fmla="*/ 0 h 1361"/>
                  <a:gd name="T4" fmla="*/ 317 w 31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1361"/>
                  <a:gd name="T11" fmla="*/ 317 w 31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1361">
                    <a:moveTo>
                      <a:pt x="227" y="1361"/>
                    </a:moveTo>
                    <a:lnTo>
                      <a:pt x="0" y="0"/>
                    </a:lnTo>
                    <a:lnTo>
                      <a:pt x="31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Freeform 311"/>
              <p:cNvSpPr>
                <a:spLocks/>
              </p:cNvSpPr>
              <p:nvPr/>
            </p:nvSpPr>
            <p:spPr bwMode="auto">
              <a:xfrm>
                <a:off x="1973" y="2659"/>
                <a:ext cx="499" cy="1361"/>
              </a:xfrm>
              <a:custGeom>
                <a:avLst/>
                <a:gdLst>
                  <a:gd name="T0" fmla="*/ 408 w 499"/>
                  <a:gd name="T1" fmla="*/ 1361 h 1361"/>
                  <a:gd name="T2" fmla="*/ 0 w 499"/>
                  <a:gd name="T3" fmla="*/ 0 h 1361"/>
                  <a:gd name="T4" fmla="*/ 499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408" y="1361"/>
                    </a:moveTo>
                    <a:lnTo>
                      <a:pt x="0" y="0"/>
                    </a:lnTo>
                    <a:lnTo>
                      <a:pt x="49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Freeform 312"/>
              <p:cNvSpPr>
                <a:spLocks/>
              </p:cNvSpPr>
              <p:nvPr/>
            </p:nvSpPr>
            <p:spPr bwMode="auto">
              <a:xfrm>
                <a:off x="1973" y="2659"/>
                <a:ext cx="680" cy="1361"/>
              </a:xfrm>
              <a:custGeom>
                <a:avLst/>
                <a:gdLst>
                  <a:gd name="T0" fmla="*/ 589 w 680"/>
                  <a:gd name="T1" fmla="*/ 1361 h 1361"/>
                  <a:gd name="T2" fmla="*/ 0 w 680"/>
                  <a:gd name="T3" fmla="*/ 0 h 1361"/>
                  <a:gd name="T4" fmla="*/ 680 w 68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680"/>
                  <a:gd name="T10" fmla="*/ 0 h 1361"/>
                  <a:gd name="T11" fmla="*/ 680 w 68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0" h="1361">
                    <a:moveTo>
                      <a:pt x="589" y="1361"/>
                    </a:moveTo>
                    <a:lnTo>
                      <a:pt x="0" y="0"/>
                    </a:lnTo>
                    <a:lnTo>
                      <a:pt x="68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Freeform 313"/>
              <p:cNvSpPr>
                <a:spLocks/>
              </p:cNvSpPr>
              <p:nvPr/>
            </p:nvSpPr>
            <p:spPr bwMode="auto">
              <a:xfrm>
                <a:off x="1973" y="2659"/>
                <a:ext cx="862" cy="1361"/>
              </a:xfrm>
              <a:custGeom>
                <a:avLst/>
                <a:gdLst>
                  <a:gd name="T0" fmla="*/ 771 w 862"/>
                  <a:gd name="T1" fmla="*/ 1361 h 1361"/>
                  <a:gd name="T2" fmla="*/ 0 w 862"/>
                  <a:gd name="T3" fmla="*/ 0 h 1361"/>
                  <a:gd name="T4" fmla="*/ 862 w 86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862"/>
                  <a:gd name="T10" fmla="*/ 0 h 1361"/>
                  <a:gd name="T11" fmla="*/ 862 w 86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2" h="1361">
                    <a:moveTo>
                      <a:pt x="771" y="1361"/>
                    </a:moveTo>
                    <a:lnTo>
                      <a:pt x="0" y="0"/>
                    </a:lnTo>
                    <a:lnTo>
                      <a:pt x="86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Freeform 314"/>
              <p:cNvSpPr>
                <a:spLocks/>
              </p:cNvSpPr>
              <p:nvPr/>
            </p:nvSpPr>
            <p:spPr bwMode="auto">
              <a:xfrm>
                <a:off x="1973" y="2659"/>
                <a:ext cx="1043" cy="1361"/>
              </a:xfrm>
              <a:custGeom>
                <a:avLst/>
                <a:gdLst>
                  <a:gd name="T0" fmla="*/ 952 w 1043"/>
                  <a:gd name="T1" fmla="*/ 1361 h 1361"/>
                  <a:gd name="T2" fmla="*/ 0 w 1043"/>
                  <a:gd name="T3" fmla="*/ 0 h 1361"/>
                  <a:gd name="T4" fmla="*/ 1043 w 104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043"/>
                  <a:gd name="T10" fmla="*/ 0 h 1361"/>
                  <a:gd name="T11" fmla="*/ 1043 w 104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3" h="1361">
                    <a:moveTo>
                      <a:pt x="952" y="1361"/>
                    </a:moveTo>
                    <a:lnTo>
                      <a:pt x="0" y="0"/>
                    </a:lnTo>
                    <a:lnTo>
                      <a:pt x="104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Freeform 315"/>
              <p:cNvSpPr>
                <a:spLocks/>
              </p:cNvSpPr>
              <p:nvPr/>
            </p:nvSpPr>
            <p:spPr bwMode="auto">
              <a:xfrm>
                <a:off x="1973" y="2659"/>
                <a:ext cx="1225" cy="1361"/>
              </a:xfrm>
              <a:custGeom>
                <a:avLst/>
                <a:gdLst>
                  <a:gd name="T0" fmla="*/ 1134 w 1225"/>
                  <a:gd name="T1" fmla="*/ 1361 h 1361"/>
                  <a:gd name="T2" fmla="*/ 0 w 1225"/>
                  <a:gd name="T3" fmla="*/ 0 h 1361"/>
                  <a:gd name="T4" fmla="*/ 1225 w 1225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225"/>
                  <a:gd name="T10" fmla="*/ 0 h 1361"/>
                  <a:gd name="T11" fmla="*/ 1225 w 1225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5" h="1361">
                    <a:moveTo>
                      <a:pt x="1134" y="1361"/>
                    </a:moveTo>
                    <a:lnTo>
                      <a:pt x="0" y="0"/>
                    </a:lnTo>
                    <a:lnTo>
                      <a:pt x="1225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Freeform 316"/>
              <p:cNvSpPr>
                <a:spLocks/>
              </p:cNvSpPr>
              <p:nvPr/>
            </p:nvSpPr>
            <p:spPr bwMode="auto">
              <a:xfrm>
                <a:off x="1973" y="2659"/>
                <a:ext cx="1406" cy="1361"/>
              </a:xfrm>
              <a:custGeom>
                <a:avLst/>
                <a:gdLst>
                  <a:gd name="T0" fmla="*/ 1315 w 1406"/>
                  <a:gd name="T1" fmla="*/ 1361 h 1361"/>
                  <a:gd name="T2" fmla="*/ 0 w 1406"/>
                  <a:gd name="T3" fmla="*/ 0 h 1361"/>
                  <a:gd name="T4" fmla="*/ 1406 w 140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406"/>
                  <a:gd name="T10" fmla="*/ 0 h 1361"/>
                  <a:gd name="T11" fmla="*/ 1406 w 140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6" h="1361">
                    <a:moveTo>
                      <a:pt x="1315" y="1361"/>
                    </a:moveTo>
                    <a:lnTo>
                      <a:pt x="0" y="0"/>
                    </a:lnTo>
                    <a:lnTo>
                      <a:pt x="140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" name="Group 317"/>
            <p:cNvGrpSpPr>
              <a:grpSpLocks/>
            </p:cNvGrpSpPr>
            <p:nvPr/>
          </p:nvGrpSpPr>
          <p:grpSpPr bwMode="auto">
            <a:xfrm flipH="1">
              <a:off x="5940143" y="2924944"/>
              <a:ext cx="2365380" cy="1741488"/>
              <a:chOff x="1474" y="2659"/>
              <a:chExt cx="1905" cy="1361"/>
            </a:xfrm>
          </p:grpSpPr>
          <p:sp>
            <p:nvSpPr>
              <p:cNvPr id="28" name="Freeform 318"/>
              <p:cNvSpPr>
                <a:spLocks/>
              </p:cNvSpPr>
              <p:nvPr/>
            </p:nvSpPr>
            <p:spPr bwMode="auto">
              <a:xfrm>
                <a:off x="1474" y="2659"/>
                <a:ext cx="499" cy="1361"/>
              </a:xfrm>
              <a:custGeom>
                <a:avLst/>
                <a:gdLst>
                  <a:gd name="T0" fmla="*/ 0 w 499"/>
                  <a:gd name="T1" fmla="*/ 1361 h 1361"/>
                  <a:gd name="T2" fmla="*/ 499 w 499"/>
                  <a:gd name="T3" fmla="*/ 0 h 1361"/>
                  <a:gd name="T4" fmla="*/ 91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0" y="1361"/>
                    </a:moveTo>
                    <a:lnTo>
                      <a:pt x="499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319"/>
              <p:cNvSpPr>
                <a:spLocks/>
              </p:cNvSpPr>
              <p:nvPr/>
            </p:nvSpPr>
            <p:spPr bwMode="auto">
              <a:xfrm>
                <a:off x="1655" y="2659"/>
                <a:ext cx="318" cy="1361"/>
              </a:xfrm>
              <a:custGeom>
                <a:avLst/>
                <a:gdLst>
                  <a:gd name="T0" fmla="*/ 0 w 318"/>
                  <a:gd name="T1" fmla="*/ 1361 h 1361"/>
                  <a:gd name="T2" fmla="*/ 318 w 318"/>
                  <a:gd name="T3" fmla="*/ 0 h 1361"/>
                  <a:gd name="T4" fmla="*/ 91 w 318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1361"/>
                  <a:gd name="T11" fmla="*/ 318 w 318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1361">
                    <a:moveTo>
                      <a:pt x="0" y="1361"/>
                    </a:moveTo>
                    <a:lnTo>
                      <a:pt x="318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Freeform 320"/>
              <p:cNvSpPr>
                <a:spLocks/>
              </p:cNvSpPr>
              <p:nvPr/>
            </p:nvSpPr>
            <p:spPr bwMode="auto">
              <a:xfrm>
                <a:off x="1837" y="2659"/>
                <a:ext cx="136" cy="1361"/>
              </a:xfrm>
              <a:custGeom>
                <a:avLst/>
                <a:gdLst>
                  <a:gd name="T0" fmla="*/ 0 w 136"/>
                  <a:gd name="T1" fmla="*/ 1361 h 1361"/>
                  <a:gd name="T2" fmla="*/ 136 w 136"/>
                  <a:gd name="T3" fmla="*/ 0 h 1361"/>
                  <a:gd name="T4" fmla="*/ 90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0" y="1361"/>
                    </a:moveTo>
                    <a:lnTo>
                      <a:pt x="136" y="0"/>
                    </a:lnTo>
                    <a:lnTo>
                      <a:pt x="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Freeform 321"/>
              <p:cNvSpPr>
                <a:spLocks/>
              </p:cNvSpPr>
              <p:nvPr/>
            </p:nvSpPr>
            <p:spPr bwMode="auto">
              <a:xfrm>
                <a:off x="1973" y="2659"/>
                <a:ext cx="136" cy="1361"/>
              </a:xfrm>
              <a:custGeom>
                <a:avLst/>
                <a:gdLst>
                  <a:gd name="T0" fmla="*/ 45 w 136"/>
                  <a:gd name="T1" fmla="*/ 1361 h 1361"/>
                  <a:gd name="T2" fmla="*/ 0 w 136"/>
                  <a:gd name="T3" fmla="*/ 0 h 1361"/>
                  <a:gd name="T4" fmla="*/ 136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45" y="1361"/>
                    </a:moveTo>
                    <a:lnTo>
                      <a:pt x="0" y="0"/>
                    </a:lnTo>
                    <a:lnTo>
                      <a:pt x="13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Freeform 322"/>
              <p:cNvSpPr>
                <a:spLocks/>
              </p:cNvSpPr>
              <p:nvPr/>
            </p:nvSpPr>
            <p:spPr bwMode="auto">
              <a:xfrm>
                <a:off x="1973" y="2659"/>
                <a:ext cx="317" cy="1361"/>
              </a:xfrm>
              <a:custGeom>
                <a:avLst/>
                <a:gdLst>
                  <a:gd name="T0" fmla="*/ 227 w 317"/>
                  <a:gd name="T1" fmla="*/ 1361 h 1361"/>
                  <a:gd name="T2" fmla="*/ 0 w 317"/>
                  <a:gd name="T3" fmla="*/ 0 h 1361"/>
                  <a:gd name="T4" fmla="*/ 317 w 31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1361"/>
                  <a:gd name="T11" fmla="*/ 317 w 31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1361">
                    <a:moveTo>
                      <a:pt x="227" y="1361"/>
                    </a:moveTo>
                    <a:lnTo>
                      <a:pt x="0" y="0"/>
                    </a:lnTo>
                    <a:lnTo>
                      <a:pt x="31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Freeform 323"/>
              <p:cNvSpPr>
                <a:spLocks/>
              </p:cNvSpPr>
              <p:nvPr/>
            </p:nvSpPr>
            <p:spPr bwMode="auto">
              <a:xfrm>
                <a:off x="1973" y="2659"/>
                <a:ext cx="499" cy="1361"/>
              </a:xfrm>
              <a:custGeom>
                <a:avLst/>
                <a:gdLst>
                  <a:gd name="T0" fmla="*/ 408 w 499"/>
                  <a:gd name="T1" fmla="*/ 1361 h 1361"/>
                  <a:gd name="T2" fmla="*/ 0 w 499"/>
                  <a:gd name="T3" fmla="*/ 0 h 1361"/>
                  <a:gd name="T4" fmla="*/ 499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408" y="1361"/>
                    </a:moveTo>
                    <a:lnTo>
                      <a:pt x="0" y="0"/>
                    </a:lnTo>
                    <a:lnTo>
                      <a:pt x="49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Freeform 324"/>
              <p:cNvSpPr>
                <a:spLocks/>
              </p:cNvSpPr>
              <p:nvPr/>
            </p:nvSpPr>
            <p:spPr bwMode="auto">
              <a:xfrm>
                <a:off x="1973" y="2659"/>
                <a:ext cx="680" cy="1361"/>
              </a:xfrm>
              <a:custGeom>
                <a:avLst/>
                <a:gdLst>
                  <a:gd name="T0" fmla="*/ 589 w 680"/>
                  <a:gd name="T1" fmla="*/ 1361 h 1361"/>
                  <a:gd name="T2" fmla="*/ 0 w 680"/>
                  <a:gd name="T3" fmla="*/ 0 h 1361"/>
                  <a:gd name="T4" fmla="*/ 680 w 68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680"/>
                  <a:gd name="T10" fmla="*/ 0 h 1361"/>
                  <a:gd name="T11" fmla="*/ 680 w 68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0" h="1361">
                    <a:moveTo>
                      <a:pt x="589" y="1361"/>
                    </a:moveTo>
                    <a:lnTo>
                      <a:pt x="0" y="0"/>
                    </a:lnTo>
                    <a:lnTo>
                      <a:pt x="68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Freeform 325"/>
              <p:cNvSpPr>
                <a:spLocks/>
              </p:cNvSpPr>
              <p:nvPr/>
            </p:nvSpPr>
            <p:spPr bwMode="auto">
              <a:xfrm>
                <a:off x="1973" y="2659"/>
                <a:ext cx="862" cy="1361"/>
              </a:xfrm>
              <a:custGeom>
                <a:avLst/>
                <a:gdLst>
                  <a:gd name="T0" fmla="*/ 771 w 862"/>
                  <a:gd name="T1" fmla="*/ 1361 h 1361"/>
                  <a:gd name="T2" fmla="*/ 0 w 862"/>
                  <a:gd name="T3" fmla="*/ 0 h 1361"/>
                  <a:gd name="T4" fmla="*/ 862 w 86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862"/>
                  <a:gd name="T10" fmla="*/ 0 h 1361"/>
                  <a:gd name="T11" fmla="*/ 862 w 86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2" h="1361">
                    <a:moveTo>
                      <a:pt x="771" y="1361"/>
                    </a:moveTo>
                    <a:lnTo>
                      <a:pt x="0" y="0"/>
                    </a:lnTo>
                    <a:lnTo>
                      <a:pt x="86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Freeform 326"/>
              <p:cNvSpPr>
                <a:spLocks/>
              </p:cNvSpPr>
              <p:nvPr/>
            </p:nvSpPr>
            <p:spPr bwMode="auto">
              <a:xfrm>
                <a:off x="1973" y="2659"/>
                <a:ext cx="1043" cy="1361"/>
              </a:xfrm>
              <a:custGeom>
                <a:avLst/>
                <a:gdLst>
                  <a:gd name="T0" fmla="*/ 952 w 1043"/>
                  <a:gd name="T1" fmla="*/ 1361 h 1361"/>
                  <a:gd name="T2" fmla="*/ 0 w 1043"/>
                  <a:gd name="T3" fmla="*/ 0 h 1361"/>
                  <a:gd name="T4" fmla="*/ 1043 w 104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043"/>
                  <a:gd name="T10" fmla="*/ 0 h 1361"/>
                  <a:gd name="T11" fmla="*/ 1043 w 104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3" h="1361">
                    <a:moveTo>
                      <a:pt x="952" y="1361"/>
                    </a:moveTo>
                    <a:lnTo>
                      <a:pt x="0" y="0"/>
                    </a:lnTo>
                    <a:lnTo>
                      <a:pt x="104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Freeform 327"/>
              <p:cNvSpPr>
                <a:spLocks/>
              </p:cNvSpPr>
              <p:nvPr/>
            </p:nvSpPr>
            <p:spPr bwMode="auto">
              <a:xfrm>
                <a:off x="1973" y="2659"/>
                <a:ext cx="1225" cy="1361"/>
              </a:xfrm>
              <a:custGeom>
                <a:avLst/>
                <a:gdLst>
                  <a:gd name="T0" fmla="*/ 1134 w 1225"/>
                  <a:gd name="T1" fmla="*/ 1361 h 1361"/>
                  <a:gd name="T2" fmla="*/ 0 w 1225"/>
                  <a:gd name="T3" fmla="*/ 0 h 1361"/>
                  <a:gd name="T4" fmla="*/ 1225 w 1225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225"/>
                  <a:gd name="T10" fmla="*/ 0 h 1361"/>
                  <a:gd name="T11" fmla="*/ 1225 w 1225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5" h="1361">
                    <a:moveTo>
                      <a:pt x="1134" y="1361"/>
                    </a:moveTo>
                    <a:lnTo>
                      <a:pt x="0" y="0"/>
                    </a:lnTo>
                    <a:lnTo>
                      <a:pt x="1225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Freeform 328"/>
              <p:cNvSpPr>
                <a:spLocks/>
              </p:cNvSpPr>
              <p:nvPr/>
            </p:nvSpPr>
            <p:spPr bwMode="auto">
              <a:xfrm>
                <a:off x="1973" y="2659"/>
                <a:ext cx="1406" cy="1361"/>
              </a:xfrm>
              <a:custGeom>
                <a:avLst/>
                <a:gdLst>
                  <a:gd name="T0" fmla="*/ 1315 w 1406"/>
                  <a:gd name="T1" fmla="*/ 1361 h 1361"/>
                  <a:gd name="T2" fmla="*/ 0 w 1406"/>
                  <a:gd name="T3" fmla="*/ 0 h 1361"/>
                  <a:gd name="T4" fmla="*/ 1406 w 140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406"/>
                  <a:gd name="T10" fmla="*/ 0 h 1361"/>
                  <a:gd name="T11" fmla="*/ 1406 w 140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6" h="1361">
                    <a:moveTo>
                      <a:pt x="1315" y="1361"/>
                    </a:moveTo>
                    <a:lnTo>
                      <a:pt x="0" y="0"/>
                    </a:lnTo>
                    <a:lnTo>
                      <a:pt x="140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1" name="Oval 333"/>
            <p:cNvSpPr>
              <a:spLocks noChangeArrowheads="1"/>
            </p:cNvSpPr>
            <p:nvPr/>
          </p:nvSpPr>
          <p:spPr bwMode="auto">
            <a:xfrm>
              <a:off x="7048227" y="2867794"/>
              <a:ext cx="112713" cy="1158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Oval 334"/>
            <p:cNvSpPr>
              <a:spLocks noChangeArrowheads="1"/>
            </p:cNvSpPr>
            <p:nvPr/>
          </p:nvSpPr>
          <p:spPr bwMode="auto">
            <a:xfrm>
              <a:off x="5919515" y="2867794"/>
              <a:ext cx="112712" cy="1158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Oval 335"/>
            <p:cNvSpPr>
              <a:spLocks noChangeArrowheads="1"/>
            </p:cNvSpPr>
            <p:nvPr/>
          </p:nvSpPr>
          <p:spPr bwMode="auto">
            <a:xfrm>
              <a:off x="8173765" y="2867794"/>
              <a:ext cx="112712" cy="1158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Oval 336"/>
            <p:cNvSpPr>
              <a:spLocks noChangeArrowheads="1"/>
            </p:cNvSpPr>
            <p:nvPr/>
          </p:nvSpPr>
          <p:spPr bwMode="auto">
            <a:xfrm>
              <a:off x="6481490" y="2867794"/>
              <a:ext cx="112712" cy="1158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Oval 337"/>
            <p:cNvSpPr>
              <a:spLocks noChangeArrowheads="1"/>
            </p:cNvSpPr>
            <p:nvPr/>
          </p:nvSpPr>
          <p:spPr bwMode="auto">
            <a:xfrm>
              <a:off x="7610202" y="2867794"/>
              <a:ext cx="112713" cy="1158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5910535" y="4092302"/>
              <a:ext cx="24482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5910535" y="4236318"/>
              <a:ext cx="24482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グループ化 73"/>
          <p:cNvGrpSpPr/>
          <p:nvPr/>
        </p:nvGrpSpPr>
        <p:grpSpPr>
          <a:xfrm>
            <a:off x="653056" y="5392075"/>
            <a:ext cx="2445990" cy="142875"/>
            <a:chOff x="5365229" y="4581375"/>
            <a:chExt cx="2445990" cy="142875"/>
          </a:xfrm>
        </p:grpSpPr>
        <p:sp>
          <p:nvSpPr>
            <p:cNvPr id="75" name="Rectangle 7"/>
            <p:cNvSpPr>
              <a:spLocks noChangeAspect="1" noChangeArrowheads="1"/>
            </p:cNvSpPr>
            <p:nvPr/>
          </p:nvSpPr>
          <p:spPr bwMode="auto">
            <a:xfrm>
              <a:off x="5365229" y="4581375"/>
              <a:ext cx="142875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Rectangle 17"/>
            <p:cNvSpPr>
              <a:spLocks noChangeAspect="1" noChangeArrowheads="1"/>
            </p:cNvSpPr>
            <p:nvPr/>
          </p:nvSpPr>
          <p:spPr bwMode="auto">
            <a:xfrm>
              <a:off x="5653261" y="4581375"/>
              <a:ext cx="142875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7" name="Rectangle 18"/>
            <p:cNvSpPr>
              <a:spLocks noChangeAspect="1" noChangeArrowheads="1"/>
            </p:cNvSpPr>
            <p:nvPr/>
          </p:nvSpPr>
          <p:spPr bwMode="auto">
            <a:xfrm>
              <a:off x="5941293" y="4581375"/>
              <a:ext cx="142875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" name="Rectangle 19"/>
            <p:cNvSpPr>
              <a:spLocks noChangeAspect="1" noChangeArrowheads="1"/>
            </p:cNvSpPr>
            <p:nvPr/>
          </p:nvSpPr>
          <p:spPr bwMode="auto">
            <a:xfrm>
              <a:off x="6228184" y="4581375"/>
              <a:ext cx="142875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" name="Rectangle 20"/>
            <p:cNvSpPr>
              <a:spLocks noChangeAspect="1" noChangeArrowheads="1"/>
            </p:cNvSpPr>
            <p:nvPr/>
          </p:nvSpPr>
          <p:spPr bwMode="auto">
            <a:xfrm>
              <a:off x="6517357" y="4581375"/>
              <a:ext cx="142875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0" name="Rectangle 21"/>
            <p:cNvSpPr>
              <a:spLocks noChangeAspect="1" noChangeArrowheads="1"/>
            </p:cNvSpPr>
            <p:nvPr/>
          </p:nvSpPr>
          <p:spPr bwMode="auto">
            <a:xfrm>
              <a:off x="6804248" y="4581375"/>
              <a:ext cx="142875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" name="Rectangle 22"/>
            <p:cNvSpPr>
              <a:spLocks noChangeAspect="1" noChangeArrowheads="1"/>
            </p:cNvSpPr>
            <p:nvPr/>
          </p:nvSpPr>
          <p:spPr bwMode="auto">
            <a:xfrm>
              <a:off x="7092280" y="4581375"/>
              <a:ext cx="142875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" name="Rectangle 23"/>
            <p:cNvSpPr>
              <a:spLocks noChangeAspect="1" noChangeArrowheads="1"/>
            </p:cNvSpPr>
            <p:nvPr/>
          </p:nvSpPr>
          <p:spPr bwMode="auto">
            <a:xfrm>
              <a:off x="7380312" y="4581375"/>
              <a:ext cx="142875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3" name="Rectangle 24"/>
            <p:cNvSpPr>
              <a:spLocks noChangeAspect="1" noChangeArrowheads="1"/>
            </p:cNvSpPr>
            <p:nvPr/>
          </p:nvSpPr>
          <p:spPr bwMode="auto">
            <a:xfrm>
              <a:off x="7668344" y="4581375"/>
              <a:ext cx="142875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795931" y="5391827"/>
            <a:ext cx="2447131" cy="143123"/>
            <a:chOff x="5508104" y="4581127"/>
            <a:chExt cx="2447131" cy="143123"/>
          </a:xfrm>
          <a:solidFill>
            <a:srgbClr val="FFFFFF"/>
          </a:solidFill>
        </p:grpSpPr>
        <p:sp>
          <p:nvSpPr>
            <p:cNvPr id="87" name="Rectangle 8"/>
            <p:cNvSpPr>
              <a:spLocks noChangeAspect="1" noChangeArrowheads="1"/>
            </p:cNvSpPr>
            <p:nvPr/>
          </p:nvSpPr>
          <p:spPr bwMode="auto">
            <a:xfrm>
              <a:off x="5508104" y="4581375"/>
              <a:ext cx="144016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8" name="Rectangle 9"/>
            <p:cNvSpPr>
              <a:spLocks noChangeAspect="1" noChangeArrowheads="1"/>
            </p:cNvSpPr>
            <p:nvPr/>
          </p:nvSpPr>
          <p:spPr bwMode="auto">
            <a:xfrm>
              <a:off x="5797277" y="4581375"/>
              <a:ext cx="142875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9" name="Rectangle 10"/>
            <p:cNvSpPr>
              <a:spLocks noChangeAspect="1" noChangeArrowheads="1"/>
            </p:cNvSpPr>
            <p:nvPr/>
          </p:nvSpPr>
          <p:spPr bwMode="auto">
            <a:xfrm>
              <a:off x="6085309" y="4581375"/>
              <a:ext cx="142875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0" name="Rectangle 11"/>
            <p:cNvSpPr>
              <a:spLocks noChangeAspect="1" noChangeArrowheads="1"/>
            </p:cNvSpPr>
            <p:nvPr/>
          </p:nvSpPr>
          <p:spPr bwMode="auto">
            <a:xfrm>
              <a:off x="6373341" y="4581375"/>
              <a:ext cx="142875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1" name="Rectangle 12"/>
            <p:cNvSpPr>
              <a:spLocks noChangeAspect="1" noChangeArrowheads="1"/>
            </p:cNvSpPr>
            <p:nvPr/>
          </p:nvSpPr>
          <p:spPr bwMode="auto">
            <a:xfrm>
              <a:off x="6661373" y="4581127"/>
              <a:ext cx="142875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" name="Rectangle 13"/>
            <p:cNvSpPr>
              <a:spLocks noChangeAspect="1" noChangeArrowheads="1"/>
            </p:cNvSpPr>
            <p:nvPr/>
          </p:nvSpPr>
          <p:spPr bwMode="auto">
            <a:xfrm>
              <a:off x="6949405" y="4581375"/>
              <a:ext cx="142875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" name="Rectangle 14"/>
            <p:cNvSpPr>
              <a:spLocks noChangeAspect="1" noChangeArrowheads="1"/>
            </p:cNvSpPr>
            <p:nvPr/>
          </p:nvSpPr>
          <p:spPr bwMode="auto">
            <a:xfrm>
              <a:off x="7236296" y="4581375"/>
              <a:ext cx="142875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4" name="Rectangle 15"/>
            <p:cNvSpPr>
              <a:spLocks noChangeAspect="1" noChangeArrowheads="1"/>
            </p:cNvSpPr>
            <p:nvPr/>
          </p:nvSpPr>
          <p:spPr bwMode="auto">
            <a:xfrm>
              <a:off x="7524328" y="4581375"/>
              <a:ext cx="142875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" name="Rectangle 16"/>
            <p:cNvSpPr>
              <a:spLocks noChangeAspect="1" noChangeArrowheads="1"/>
            </p:cNvSpPr>
            <p:nvPr/>
          </p:nvSpPr>
          <p:spPr bwMode="auto">
            <a:xfrm>
              <a:off x="7812360" y="4581375"/>
              <a:ext cx="142875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96" name="Rectangle 25"/>
          <p:cNvSpPr>
            <a:spLocks noChangeAspect="1" noChangeArrowheads="1"/>
          </p:cNvSpPr>
          <p:nvPr/>
        </p:nvSpPr>
        <p:spPr bwMode="auto">
          <a:xfrm>
            <a:off x="647450" y="4239104"/>
            <a:ext cx="2592387" cy="172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7" name="Line 26"/>
          <p:cNvSpPr>
            <a:spLocks noChangeAspect="1" noChangeShapeType="1"/>
          </p:cNvSpPr>
          <p:nvPr/>
        </p:nvSpPr>
        <p:spPr bwMode="auto">
          <a:xfrm>
            <a:off x="651915" y="5679859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8" name="Line 27"/>
          <p:cNvSpPr>
            <a:spLocks noChangeAspect="1" noChangeShapeType="1"/>
          </p:cNvSpPr>
          <p:nvPr/>
        </p:nvSpPr>
        <p:spPr bwMode="auto">
          <a:xfrm>
            <a:off x="647450" y="5247166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" name="Line 28"/>
          <p:cNvSpPr>
            <a:spLocks noChangeAspect="1" noChangeShapeType="1"/>
          </p:cNvSpPr>
          <p:nvPr/>
        </p:nvSpPr>
        <p:spPr bwMode="auto">
          <a:xfrm>
            <a:off x="647450" y="5102704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0" name="Line 29"/>
          <p:cNvSpPr>
            <a:spLocks noChangeAspect="1" noChangeShapeType="1"/>
          </p:cNvSpPr>
          <p:nvPr/>
        </p:nvSpPr>
        <p:spPr bwMode="auto">
          <a:xfrm>
            <a:off x="647450" y="4958241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1" name="Line 30"/>
          <p:cNvSpPr>
            <a:spLocks noChangeAspect="1" noChangeShapeType="1"/>
          </p:cNvSpPr>
          <p:nvPr/>
        </p:nvSpPr>
        <p:spPr bwMode="auto">
          <a:xfrm>
            <a:off x="647450" y="4813779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" name="Line 31"/>
          <p:cNvSpPr>
            <a:spLocks noChangeAspect="1" noChangeShapeType="1"/>
          </p:cNvSpPr>
          <p:nvPr/>
        </p:nvSpPr>
        <p:spPr bwMode="auto">
          <a:xfrm>
            <a:off x="647450" y="4669316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3" name="Line 32"/>
          <p:cNvSpPr>
            <a:spLocks noChangeAspect="1" noChangeShapeType="1"/>
          </p:cNvSpPr>
          <p:nvPr/>
        </p:nvSpPr>
        <p:spPr bwMode="auto">
          <a:xfrm>
            <a:off x="647450" y="4524854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4" name="Line 33"/>
          <p:cNvSpPr>
            <a:spLocks noChangeAspect="1" noChangeShapeType="1"/>
          </p:cNvSpPr>
          <p:nvPr/>
        </p:nvSpPr>
        <p:spPr bwMode="auto">
          <a:xfrm>
            <a:off x="647450" y="4383715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5" name="Line 34"/>
          <p:cNvSpPr>
            <a:spLocks noChangeAspect="1" noChangeShapeType="1"/>
          </p:cNvSpPr>
          <p:nvPr/>
        </p:nvSpPr>
        <p:spPr bwMode="auto">
          <a:xfrm>
            <a:off x="647450" y="5823429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6" name="Line 35"/>
          <p:cNvSpPr>
            <a:spLocks noChangeAspect="1" noChangeShapeType="1"/>
          </p:cNvSpPr>
          <p:nvPr/>
        </p:nvSpPr>
        <p:spPr bwMode="auto">
          <a:xfrm>
            <a:off x="795931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7" name="Line 36"/>
          <p:cNvSpPr>
            <a:spLocks noChangeAspect="1" noChangeShapeType="1"/>
          </p:cNvSpPr>
          <p:nvPr/>
        </p:nvSpPr>
        <p:spPr bwMode="auto">
          <a:xfrm>
            <a:off x="939947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8" name="Line 37"/>
          <p:cNvSpPr>
            <a:spLocks noChangeAspect="1" noChangeShapeType="1"/>
          </p:cNvSpPr>
          <p:nvPr/>
        </p:nvSpPr>
        <p:spPr bwMode="auto">
          <a:xfrm>
            <a:off x="1083963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9" name="Line 38"/>
          <p:cNvSpPr>
            <a:spLocks noChangeAspect="1" noChangeShapeType="1"/>
          </p:cNvSpPr>
          <p:nvPr/>
        </p:nvSpPr>
        <p:spPr bwMode="auto">
          <a:xfrm>
            <a:off x="1227979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0" name="Line 39"/>
          <p:cNvSpPr>
            <a:spLocks noChangeAspect="1" noChangeShapeType="1"/>
          </p:cNvSpPr>
          <p:nvPr/>
        </p:nvSpPr>
        <p:spPr bwMode="auto">
          <a:xfrm>
            <a:off x="1371995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1" name="Line 40"/>
          <p:cNvSpPr>
            <a:spLocks noChangeAspect="1" noChangeShapeType="1"/>
          </p:cNvSpPr>
          <p:nvPr/>
        </p:nvSpPr>
        <p:spPr bwMode="auto">
          <a:xfrm>
            <a:off x="1516011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" name="Line 41"/>
          <p:cNvSpPr>
            <a:spLocks noChangeAspect="1" noChangeShapeType="1"/>
          </p:cNvSpPr>
          <p:nvPr/>
        </p:nvSpPr>
        <p:spPr bwMode="auto">
          <a:xfrm>
            <a:off x="1658687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3" name="Line 42"/>
          <p:cNvSpPr>
            <a:spLocks noChangeAspect="1" noChangeShapeType="1"/>
          </p:cNvSpPr>
          <p:nvPr/>
        </p:nvSpPr>
        <p:spPr bwMode="auto">
          <a:xfrm>
            <a:off x="1803150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4" name="Line 43"/>
          <p:cNvSpPr>
            <a:spLocks noChangeAspect="1" noChangeShapeType="1"/>
          </p:cNvSpPr>
          <p:nvPr/>
        </p:nvSpPr>
        <p:spPr bwMode="auto">
          <a:xfrm>
            <a:off x="1947612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5" name="Line 44"/>
          <p:cNvSpPr>
            <a:spLocks noChangeAspect="1" noChangeShapeType="1"/>
          </p:cNvSpPr>
          <p:nvPr/>
        </p:nvSpPr>
        <p:spPr bwMode="auto">
          <a:xfrm>
            <a:off x="2092075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6" name="Line 45"/>
          <p:cNvSpPr>
            <a:spLocks noChangeAspect="1" noChangeShapeType="1"/>
          </p:cNvSpPr>
          <p:nvPr/>
        </p:nvSpPr>
        <p:spPr bwMode="auto">
          <a:xfrm>
            <a:off x="2236537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7" name="Line 46"/>
          <p:cNvSpPr>
            <a:spLocks noChangeAspect="1" noChangeShapeType="1"/>
          </p:cNvSpPr>
          <p:nvPr/>
        </p:nvSpPr>
        <p:spPr bwMode="auto">
          <a:xfrm>
            <a:off x="2381000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8" name="Line 47"/>
          <p:cNvSpPr>
            <a:spLocks noChangeAspect="1" noChangeShapeType="1"/>
          </p:cNvSpPr>
          <p:nvPr/>
        </p:nvSpPr>
        <p:spPr bwMode="auto">
          <a:xfrm>
            <a:off x="2525462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9" name="Line 48"/>
          <p:cNvSpPr>
            <a:spLocks noChangeAspect="1" noChangeShapeType="1"/>
          </p:cNvSpPr>
          <p:nvPr/>
        </p:nvSpPr>
        <p:spPr bwMode="auto">
          <a:xfrm>
            <a:off x="2669925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0" name="Line 49"/>
          <p:cNvSpPr>
            <a:spLocks noChangeAspect="1" noChangeShapeType="1"/>
          </p:cNvSpPr>
          <p:nvPr/>
        </p:nvSpPr>
        <p:spPr bwMode="auto">
          <a:xfrm>
            <a:off x="2814387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1" name="Line 50"/>
          <p:cNvSpPr>
            <a:spLocks noChangeAspect="1" noChangeShapeType="1"/>
          </p:cNvSpPr>
          <p:nvPr/>
        </p:nvSpPr>
        <p:spPr bwMode="auto">
          <a:xfrm>
            <a:off x="2958850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2" name="Line 51"/>
          <p:cNvSpPr>
            <a:spLocks noChangeAspect="1" noChangeShapeType="1"/>
          </p:cNvSpPr>
          <p:nvPr/>
        </p:nvSpPr>
        <p:spPr bwMode="auto">
          <a:xfrm>
            <a:off x="3103312" y="423910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123" name="グループ化 122"/>
          <p:cNvGrpSpPr/>
          <p:nvPr/>
        </p:nvGrpSpPr>
        <p:grpSpPr>
          <a:xfrm>
            <a:off x="647450" y="5383104"/>
            <a:ext cx="2590006" cy="143123"/>
            <a:chOff x="5220072" y="5302101"/>
            <a:chExt cx="2590006" cy="143123"/>
          </a:xfrm>
        </p:grpSpPr>
        <p:grpSp>
          <p:nvGrpSpPr>
            <p:cNvPr id="124" name="グループ化 124"/>
            <p:cNvGrpSpPr/>
            <p:nvPr/>
          </p:nvGrpSpPr>
          <p:grpSpPr>
            <a:xfrm>
              <a:off x="5364088" y="5302349"/>
              <a:ext cx="2445990" cy="142875"/>
              <a:chOff x="5365229" y="4581375"/>
              <a:chExt cx="2445990" cy="142875"/>
            </a:xfrm>
          </p:grpSpPr>
          <p:sp>
            <p:nvSpPr>
              <p:cNvPr id="135" name="Rectangle 7"/>
              <p:cNvSpPr>
                <a:spLocks noChangeAspect="1" noChangeArrowheads="1"/>
              </p:cNvSpPr>
              <p:nvPr/>
            </p:nvSpPr>
            <p:spPr bwMode="auto">
              <a:xfrm>
                <a:off x="5365229" y="4581375"/>
                <a:ext cx="142875" cy="1428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5653261" y="4581375"/>
                <a:ext cx="142875" cy="1428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7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5941293" y="4581375"/>
                <a:ext cx="142875" cy="1428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8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6228184" y="4581375"/>
                <a:ext cx="142875" cy="1428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9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6517357" y="4581375"/>
                <a:ext cx="142875" cy="1428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0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6804248" y="4581375"/>
                <a:ext cx="142875" cy="1428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1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7092280" y="4581375"/>
                <a:ext cx="142875" cy="1428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2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7380312" y="4581375"/>
                <a:ext cx="142875" cy="1428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7668344" y="4581375"/>
                <a:ext cx="142875" cy="1428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25" name="グループ化 134"/>
            <p:cNvGrpSpPr/>
            <p:nvPr/>
          </p:nvGrpSpPr>
          <p:grpSpPr>
            <a:xfrm>
              <a:off x="5220072" y="5302101"/>
              <a:ext cx="2447131" cy="143123"/>
              <a:chOff x="5508104" y="4581127"/>
              <a:chExt cx="2447131" cy="143123"/>
            </a:xfrm>
            <a:solidFill>
              <a:srgbClr val="FFFFFF"/>
            </a:solidFill>
          </p:grpSpPr>
          <p:sp>
            <p:nvSpPr>
              <p:cNvPr id="126" name="Rectangle 8"/>
              <p:cNvSpPr>
                <a:spLocks noChangeAspect="1" noChangeArrowheads="1"/>
              </p:cNvSpPr>
              <p:nvPr/>
            </p:nvSpPr>
            <p:spPr bwMode="auto">
              <a:xfrm>
                <a:off x="5508104" y="4581375"/>
                <a:ext cx="144016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7" name="Rectangle 9"/>
              <p:cNvSpPr>
                <a:spLocks noChangeAspect="1" noChangeArrowheads="1"/>
              </p:cNvSpPr>
              <p:nvPr/>
            </p:nvSpPr>
            <p:spPr bwMode="auto">
              <a:xfrm>
                <a:off x="5797277" y="4581375"/>
                <a:ext cx="142875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8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6085309" y="4581375"/>
                <a:ext cx="142875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9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6373341" y="4581375"/>
                <a:ext cx="142875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0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6661373" y="4581127"/>
                <a:ext cx="142875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6949405" y="4581375"/>
                <a:ext cx="142875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2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7236296" y="4581375"/>
                <a:ext cx="142875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3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7524328" y="4581375"/>
                <a:ext cx="142875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7812360" y="4581375"/>
                <a:ext cx="142875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45" name="テキスト ボックス 144"/>
          <p:cNvSpPr txBox="1"/>
          <p:nvPr/>
        </p:nvSpPr>
        <p:spPr>
          <a:xfrm>
            <a:off x="564793" y="355562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tx2"/>
                </a:solidFill>
              </a:rPr>
              <a:t>Positive pattern</a:t>
            </a:r>
            <a:endParaRPr kumimoji="1" lang="ja-JP" altLang="en-US" sz="2000" b="1" dirty="0">
              <a:solidFill>
                <a:schemeClr val="tx2"/>
              </a:solidFill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467430" y="3559695"/>
            <a:ext cx="219322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tx2"/>
                </a:solidFill>
              </a:rPr>
              <a:t>Negative pattern</a:t>
            </a:r>
            <a:endParaRPr kumimoji="1" lang="ja-JP" altLang="en-US" sz="2000" b="1" dirty="0">
              <a:solidFill>
                <a:schemeClr val="tx2"/>
              </a:solidFill>
            </a:endParaRPr>
          </a:p>
        </p:txBody>
      </p:sp>
      <p:pic>
        <p:nvPicPr>
          <p:cNvPr id="147" name="図 146" descr="nikon-digital-camera-selec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5682" y="3744936"/>
            <a:ext cx="504056" cy="504056"/>
          </a:xfrm>
          <a:prstGeom prst="rect">
            <a:avLst/>
          </a:prstGeom>
        </p:spPr>
      </p:pic>
      <p:sp>
        <p:nvSpPr>
          <p:cNvPr id="149" name="テキスト ボックス 148"/>
          <p:cNvSpPr txBox="1"/>
          <p:nvPr/>
        </p:nvSpPr>
        <p:spPr>
          <a:xfrm>
            <a:off x="507998" y="3599743"/>
            <a:ext cx="21852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Max – Min              </a:t>
            </a:r>
          </a:p>
        </p:txBody>
      </p:sp>
      <p:grpSp>
        <p:nvGrpSpPr>
          <p:cNvPr id="219" name="グループ化 218"/>
          <p:cNvGrpSpPr/>
          <p:nvPr/>
        </p:nvGrpSpPr>
        <p:grpSpPr>
          <a:xfrm>
            <a:off x="652014" y="4239699"/>
            <a:ext cx="2592387" cy="1728788"/>
            <a:chOff x="1943708" y="5989258"/>
            <a:chExt cx="2592387" cy="1728788"/>
          </a:xfrm>
        </p:grpSpPr>
        <p:sp>
          <p:nvSpPr>
            <p:cNvPr id="151" name="Rectangle 4"/>
            <p:cNvSpPr>
              <a:spLocks noChangeAspect="1" noChangeArrowheads="1"/>
            </p:cNvSpPr>
            <p:nvPr/>
          </p:nvSpPr>
          <p:spPr bwMode="auto">
            <a:xfrm>
              <a:off x="1943708" y="5989258"/>
              <a:ext cx="2592387" cy="11527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2" name="Rectangle 5"/>
            <p:cNvSpPr>
              <a:spLocks noChangeAspect="1" noChangeArrowheads="1"/>
            </p:cNvSpPr>
            <p:nvPr/>
          </p:nvSpPr>
          <p:spPr bwMode="auto">
            <a:xfrm>
              <a:off x="1943708" y="7285998"/>
              <a:ext cx="2592387" cy="43204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8" name="正方形/長方形 177"/>
            <p:cNvSpPr/>
            <p:nvPr/>
          </p:nvSpPr>
          <p:spPr>
            <a:xfrm>
              <a:off x="1943708" y="7141386"/>
              <a:ext cx="259228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6" name="Freeform 178"/>
          <p:cNvSpPr>
            <a:spLocks/>
          </p:cNvSpPr>
          <p:nvPr/>
        </p:nvSpPr>
        <p:spPr bwMode="auto">
          <a:xfrm>
            <a:off x="6012200" y="2062410"/>
            <a:ext cx="2520280" cy="1407480"/>
          </a:xfrm>
          <a:custGeom>
            <a:avLst/>
            <a:gdLst/>
            <a:ahLst/>
            <a:cxnLst>
              <a:cxn ang="0">
                <a:pos x="1320" y="922"/>
              </a:cxn>
              <a:cxn ang="0">
                <a:pos x="316" y="922"/>
              </a:cxn>
              <a:cxn ang="0">
                <a:pos x="76" y="544"/>
              </a:cxn>
              <a:cxn ang="0">
                <a:pos x="770" y="15"/>
              </a:cxn>
              <a:cxn ang="0">
                <a:pos x="1665" y="451"/>
              </a:cxn>
              <a:cxn ang="0">
                <a:pos x="1320" y="922"/>
              </a:cxn>
            </a:cxnLst>
            <a:rect l="0" t="0" r="r" b="b"/>
            <a:pathLst>
              <a:path w="1757" h="1000">
                <a:moveTo>
                  <a:pt x="1320" y="922"/>
                </a:moveTo>
                <a:cubicBezTo>
                  <a:pt x="1095" y="1000"/>
                  <a:pt x="523" y="985"/>
                  <a:pt x="316" y="922"/>
                </a:cubicBezTo>
                <a:cubicBezTo>
                  <a:pt x="109" y="859"/>
                  <a:pt x="0" y="695"/>
                  <a:pt x="76" y="544"/>
                </a:cubicBezTo>
                <a:cubicBezTo>
                  <a:pt x="152" y="393"/>
                  <a:pt x="505" y="30"/>
                  <a:pt x="770" y="15"/>
                </a:cubicBezTo>
                <a:cubicBezTo>
                  <a:pt x="1035" y="0"/>
                  <a:pt x="1573" y="300"/>
                  <a:pt x="1665" y="451"/>
                </a:cubicBezTo>
                <a:cubicBezTo>
                  <a:pt x="1757" y="602"/>
                  <a:pt x="1545" y="844"/>
                  <a:pt x="1320" y="92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07" name="Freeform 178"/>
          <p:cNvSpPr>
            <a:spLocks/>
          </p:cNvSpPr>
          <p:nvPr/>
        </p:nvSpPr>
        <p:spPr bwMode="auto">
          <a:xfrm>
            <a:off x="683454" y="4410996"/>
            <a:ext cx="2520280" cy="1407480"/>
          </a:xfrm>
          <a:custGeom>
            <a:avLst/>
            <a:gdLst/>
            <a:ahLst/>
            <a:cxnLst>
              <a:cxn ang="0">
                <a:pos x="1320" y="922"/>
              </a:cxn>
              <a:cxn ang="0">
                <a:pos x="316" y="922"/>
              </a:cxn>
              <a:cxn ang="0">
                <a:pos x="76" y="544"/>
              </a:cxn>
              <a:cxn ang="0">
                <a:pos x="770" y="15"/>
              </a:cxn>
              <a:cxn ang="0">
                <a:pos x="1665" y="451"/>
              </a:cxn>
              <a:cxn ang="0">
                <a:pos x="1320" y="922"/>
              </a:cxn>
            </a:cxnLst>
            <a:rect l="0" t="0" r="r" b="b"/>
            <a:pathLst>
              <a:path w="1757" h="1000">
                <a:moveTo>
                  <a:pt x="1320" y="922"/>
                </a:moveTo>
                <a:cubicBezTo>
                  <a:pt x="1095" y="1000"/>
                  <a:pt x="523" y="985"/>
                  <a:pt x="316" y="922"/>
                </a:cubicBezTo>
                <a:cubicBezTo>
                  <a:pt x="109" y="859"/>
                  <a:pt x="0" y="695"/>
                  <a:pt x="76" y="544"/>
                </a:cubicBezTo>
                <a:cubicBezTo>
                  <a:pt x="152" y="393"/>
                  <a:pt x="505" y="30"/>
                  <a:pt x="770" y="15"/>
                </a:cubicBezTo>
                <a:cubicBezTo>
                  <a:pt x="1035" y="0"/>
                  <a:pt x="1573" y="300"/>
                  <a:pt x="1665" y="451"/>
                </a:cubicBezTo>
                <a:cubicBezTo>
                  <a:pt x="1757" y="602"/>
                  <a:pt x="1545" y="844"/>
                  <a:pt x="1320" y="92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cxnSp>
        <p:nvCxnSpPr>
          <p:cNvPr id="221" name="直線矢印コネクタ 220"/>
          <p:cNvCxnSpPr/>
          <p:nvPr/>
        </p:nvCxnSpPr>
        <p:spPr>
          <a:xfrm flipV="1">
            <a:off x="4859927" y="4851771"/>
            <a:ext cx="360041" cy="87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矢印コネクタ 221"/>
          <p:cNvCxnSpPr/>
          <p:nvPr/>
        </p:nvCxnSpPr>
        <p:spPr>
          <a:xfrm>
            <a:off x="4859918" y="5283819"/>
            <a:ext cx="396044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矢印コネクタ 224"/>
          <p:cNvCxnSpPr/>
          <p:nvPr/>
        </p:nvCxnSpPr>
        <p:spPr>
          <a:xfrm flipV="1">
            <a:off x="4859918" y="5715929"/>
            <a:ext cx="360041" cy="8723"/>
          </a:xfrm>
          <a:prstGeom prst="straightConnector1">
            <a:avLst/>
          </a:prstGeom>
          <a:ln w="38100">
            <a:solidFill>
              <a:srgbClr val="FF3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テキスト ボックス 225"/>
          <p:cNvSpPr txBox="1"/>
          <p:nvPr/>
        </p:nvSpPr>
        <p:spPr>
          <a:xfrm>
            <a:off x="3527744" y="467175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Focused</a:t>
            </a:r>
            <a:endParaRPr kumimoji="1" lang="ja-JP" altLang="en-US" dirty="0"/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3527744" y="509450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Unf</a:t>
            </a:r>
            <a:r>
              <a:rPr kumimoji="1" lang="en-US" altLang="ja-JP" dirty="0" smtClean="0"/>
              <a:t>ocused</a:t>
            </a:r>
            <a:endParaRPr kumimoji="1" lang="ja-JP" altLang="en-US" dirty="0"/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3527744" y="549055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Scattering</a:t>
            </a:r>
            <a:endParaRPr kumimoji="1" lang="ja-JP" altLang="en-US" dirty="0"/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5307539" y="4203719"/>
            <a:ext cx="992579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dirty="0" smtClean="0"/>
              <a:t>Positive</a:t>
            </a:r>
          </a:p>
          <a:p>
            <a:pPr algn="ctr">
              <a:lnSpc>
                <a:spcPct val="150000"/>
              </a:lnSpc>
            </a:pPr>
            <a:r>
              <a:rPr lang="en-US" altLang="ja-JP" dirty="0" smtClean="0"/>
              <a:t>1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dirty="0" smtClean="0"/>
              <a:t>1/2</a:t>
            </a:r>
          </a:p>
          <a:p>
            <a:pPr algn="ctr">
              <a:lnSpc>
                <a:spcPct val="150000"/>
              </a:lnSpc>
            </a:pPr>
            <a:r>
              <a:rPr lang="en-US" altLang="ja-JP" dirty="0" smtClean="0"/>
              <a:t>1/2</a:t>
            </a:r>
            <a:endParaRPr kumimoji="1" lang="ja-JP" altLang="en-US" dirty="0"/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6300118" y="4203719"/>
            <a:ext cx="1095172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dirty="0" smtClean="0"/>
              <a:t>Negative</a:t>
            </a:r>
          </a:p>
          <a:p>
            <a:pPr algn="ctr">
              <a:lnSpc>
                <a:spcPct val="150000"/>
              </a:lnSpc>
            </a:pPr>
            <a:r>
              <a:rPr lang="en-US" altLang="ja-JP" dirty="0" smtClean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altLang="ja-JP" dirty="0" smtClean="0"/>
              <a:t>1/2</a:t>
            </a:r>
          </a:p>
          <a:p>
            <a:pPr algn="ctr">
              <a:lnSpc>
                <a:spcPct val="150000"/>
              </a:lnSpc>
            </a:pPr>
            <a:r>
              <a:rPr lang="en-US" altLang="ja-JP" dirty="0" smtClean="0"/>
              <a:t>1/2</a:t>
            </a:r>
          </a:p>
        </p:txBody>
      </p:sp>
      <p:sp>
        <p:nvSpPr>
          <p:cNvPr id="233" name="テキスト ボックス 232"/>
          <p:cNvSpPr txBox="1"/>
          <p:nvPr/>
        </p:nvSpPr>
        <p:spPr>
          <a:xfrm>
            <a:off x="7403718" y="4203719"/>
            <a:ext cx="1056700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dirty="0" smtClean="0"/>
              <a:t>Max-Mix</a:t>
            </a:r>
          </a:p>
          <a:p>
            <a:pPr algn="ctr">
              <a:lnSpc>
                <a:spcPct val="150000"/>
              </a:lnSpc>
            </a:pPr>
            <a:r>
              <a:rPr lang="en-US" altLang="ja-JP" dirty="0" smtClean="0"/>
              <a:t>1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dirty="0" smtClean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cxnSp>
        <p:nvCxnSpPr>
          <p:cNvPr id="239" name="直線コネクタ 238"/>
          <p:cNvCxnSpPr/>
          <p:nvPr/>
        </p:nvCxnSpPr>
        <p:spPr>
          <a:xfrm>
            <a:off x="3563738" y="4635779"/>
            <a:ext cx="48966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コネクタ 239"/>
          <p:cNvCxnSpPr/>
          <p:nvPr/>
        </p:nvCxnSpPr>
        <p:spPr>
          <a:xfrm>
            <a:off x="3563738" y="5067839"/>
            <a:ext cx="489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/>
          <p:cNvCxnSpPr/>
          <p:nvPr/>
        </p:nvCxnSpPr>
        <p:spPr>
          <a:xfrm>
            <a:off x="3563738" y="5499899"/>
            <a:ext cx="489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/>
          <p:cNvCxnSpPr/>
          <p:nvPr/>
        </p:nvCxnSpPr>
        <p:spPr>
          <a:xfrm>
            <a:off x="3563738" y="5931959"/>
            <a:ext cx="48966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/>
          <p:cNvCxnSpPr/>
          <p:nvPr/>
        </p:nvCxnSpPr>
        <p:spPr>
          <a:xfrm rot="5400000">
            <a:off x="4463863" y="5103844"/>
            <a:ext cx="16562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コネクタ 259"/>
          <p:cNvCxnSpPr/>
          <p:nvPr/>
        </p:nvCxnSpPr>
        <p:spPr>
          <a:xfrm>
            <a:off x="3563738" y="4275729"/>
            <a:ext cx="48966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コネクタ 260"/>
          <p:cNvCxnSpPr/>
          <p:nvPr/>
        </p:nvCxnSpPr>
        <p:spPr>
          <a:xfrm rot="5400000">
            <a:off x="5472003" y="5103844"/>
            <a:ext cx="16562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/>
          <p:cNvCxnSpPr/>
          <p:nvPr/>
        </p:nvCxnSpPr>
        <p:spPr>
          <a:xfrm rot="5400000">
            <a:off x="6552153" y="5103844"/>
            <a:ext cx="16562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テキスト ボックス 267"/>
          <p:cNvSpPr txBox="1"/>
          <p:nvPr/>
        </p:nvSpPr>
        <p:spPr>
          <a:xfrm>
            <a:off x="8574955" y="4995829"/>
            <a:ext cx="461665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ja-JP" dirty="0" smtClean="0"/>
              <a:t>Eliminated</a:t>
            </a:r>
            <a:endParaRPr kumimoji="1" lang="ja-JP" altLang="en-US" dirty="0"/>
          </a:p>
        </p:txBody>
      </p:sp>
      <p:sp>
        <p:nvSpPr>
          <p:cNvPr id="269" name="右中かっこ 268"/>
          <p:cNvSpPr/>
          <p:nvPr/>
        </p:nvSpPr>
        <p:spPr>
          <a:xfrm>
            <a:off x="8460540" y="4995829"/>
            <a:ext cx="216030" cy="1008140"/>
          </a:xfrm>
          <a:prstGeom prst="rightBrace">
            <a:avLst>
              <a:gd name="adj1" fmla="val 4558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0" name="グループ化 269"/>
          <p:cNvGrpSpPr/>
          <p:nvPr/>
        </p:nvGrpSpPr>
        <p:grpSpPr>
          <a:xfrm>
            <a:off x="899490" y="3986313"/>
            <a:ext cx="1872208" cy="1369566"/>
            <a:chOff x="3821808" y="4761843"/>
            <a:chExt cx="1872208" cy="1369566"/>
          </a:xfrm>
        </p:grpSpPr>
        <p:cxnSp>
          <p:nvCxnSpPr>
            <p:cNvPr id="271" name="直線コネクタ 270"/>
            <p:cNvCxnSpPr/>
            <p:nvPr/>
          </p:nvCxnSpPr>
          <p:spPr>
            <a:xfrm rot="16200000" flipH="1">
              <a:off x="3618850" y="4964801"/>
              <a:ext cx="1369566" cy="9636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矢印コネクタ 271"/>
            <p:cNvCxnSpPr/>
            <p:nvPr/>
          </p:nvCxnSpPr>
          <p:spPr>
            <a:xfrm rot="5400000" flipH="1" flipV="1">
              <a:off x="4662966" y="5100359"/>
              <a:ext cx="1153542" cy="90855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グループ化 272"/>
          <p:cNvGrpSpPr/>
          <p:nvPr/>
        </p:nvGrpSpPr>
        <p:grpSpPr>
          <a:xfrm>
            <a:off x="974690" y="3987008"/>
            <a:ext cx="1692188" cy="720080"/>
            <a:chOff x="6228184" y="4401108"/>
            <a:chExt cx="1692188" cy="720080"/>
          </a:xfrm>
        </p:grpSpPr>
        <p:cxnSp>
          <p:nvCxnSpPr>
            <p:cNvPr id="274" name="直線コネクタ 273"/>
            <p:cNvCxnSpPr/>
            <p:nvPr/>
          </p:nvCxnSpPr>
          <p:spPr>
            <a:xfrm>
              <a:off x="6228184" y="4401108"/>
              <a:ext cx="900100" cy="72008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線矢印コネクタ 274"/>
            <p:cNvCxnSpPr/>
            <p:nvPr/>
          </p:nvCxnSpPr>
          <p:spPr>
            <a:xfrm flipV="1">
              <a:off x="7092280" y="4581128"/>
              <a:ext cx="828092" cy="54006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" name="フリーフォーム 275"/>
          <p:cNvSpPr/>
          <p:nvPr/>
        </p:nvSpPr>
        <p:spPr>
          <a:xfrm>
            <a:off x="1835620" y="4292011"/>
            <a:ext cx="948686" cy="847837"/>
          </a:xfrm>
          <a:custGeom>
            <a:avLst/>
            <a:gdLst>
              <a:gd name="connsiteX0" fmla="*/ 0 w 938784"/>
              <a:gd name="connsiteY0" fmla="*/ 1060704 h 1060704"/>
              <a:gd name="connsiteX1" fmla="*/ 0 w 938784"/>
              <a:gd name="connsiteY1" fmla="*/ 1060704 h 1060704"/>
              <a:gd name="connsiteX2" fmla="*/ 146304 w 938784"/>
              <a:gd name="connsiteY2" fmla="*/ 682752 h 1060704"/>
              <a:gd name="connsiteX3" fmla="*/ 646176 w 938784"/>
              <a:gd name="connsiteY3" fmla="*/ 853440 h 1060704"/>
              <a:gd name="connsiteX4" fmla="*/ 426720 w 938784"/>
              <a:gd name="connsiteY4" fmla="*/ 353568 h 1060704"/>
              <a:gd name="connsiteX5" fmla="*/ 804672 w 938784"/>
              <a:gd name="connsiteY5" fmla="*/ 365760 h 1060704"/>
              <a:gd name="connsiteX6" fmla="*/ 938784 w 938784"/>
              <a:gd name="connsiteY6" fmla="*/ 0 h 1060704"/>
              <a:gd name="connsiteX0" fmla="*/ 0 w 938784"/>
              <a:gd name="connsiteY0" fmla="*/ 1060704 h 1060704"/>
              <a:gd name="connsiteX1" fmla="*/ 0 w 938784"/>
              <a:gd name="connsiteY1" fmla="*/ 1060704 h 1060704"/>
              <a:gd name="connsiteX2" fmla="*/ 146304 w 938784"/>
              <a:gd name="connsiteY2" fmla="*/ 682752 h 1060704"/>
              <a:gd name="connsiteX3" fmla="*/ 646176 w 938784"/>
              <a:gd name="connsiteY3" fmla="*/ 853440 h 1060704"/>
              <a:gd name="connsiteX4" fmla="*/ 426720 w 938784"/>
              <a:gd name="connsiteY4" fmla="*/ 353568 h 1060704"/>
              <a:gd name="connsiteX5" fmla="*/ 896064 w 938784"/>
              <a:gd name="connsiteY5" fmla="*/ 379072 h 1060704"/>
              <a:gd name="connsiteX6" fmla="*/ 938784 w 938784"/>
              <a:gd name="connsiteY6" fmla="*/ 0 h 1060704"/>
              <a:gd name="connsiteX0" fmla="*/ 0 w 938784"/>
              <a:gd name="connsiteY0" fmla="*/ 1060704 h 1060704"/>
              <a:gd name="connsiteX1" fmla="*/ 0 w 938784"/>
              <a:gd name="connsiteY1" fmla="*/ 1060704 h 1060704"/>
              <a:gd name="connsiteX2" fmla="*/ 146304 w 938784"/>
              <a:gd name="connsiteY2" fmla="*/ 682752 h 1060704"/>
              <a:gd name="connsiteX3" fmla="*/ 536024 w 938784"/>
              <a:gd name="connsiteY3" fmla="*/ 775116 h 1060704"/>
              <a:gd name="connsiteX4" fmla="*/ 426720 w 938784"/>
              <a:gd name="connsiteY4" fmla="*/ 353568 h 1060704"/>
              <a:gd name="connsiteX5" fmla="*/ 896064 w 938784"/>
              <a:gd name="connsiteY5" fmla="*/ 379072 h 1060704"/>
              <a:gd name="connsiteX6" fmla="*/ 938784 w 938784"/>
              <a:gd name="connsiteY6" fmla="*/ 0 h 1060704"/>
              <a:gd name="connsiteX0" fmla="*/ 9902 w 948686"/>
              <a:gd name="connsiteY0" fmla="*/ 1060704 h 1060704"/>
              <a:gd name="connsiteX1" fmla="*/ 0 w 948686"/>
              <a:gd name="connsiteY1" fmla="*/ 847837 h 1060704"/>
              <a:gd name="connsiteX2" fmla="*/ 156206 w 948686"/>
              <a:gd name="connsiteY2" fmla="*/ 682752 h 1060704"/>
              <a:gd name="connsiteX3" fmla="*/ 545926 w 948686"/>
              <a:gd name="connsiteY3" fmla="*/ 775116 h 1060704"/>
              <a:gd name="connsiteX4" fmla="*/ 436622 w 948686"/>
              <a:gd name="connsiteY4" fmla="*/ 353568 h 1060704"/>
              <a:gd name="connsiteX5" fmla="*/ 905966 w 948686"/>
              <a:gd name="connsiteY5" fmla="*/ 379072 h 1060704"/>
              <a:gd name="connsiteX6" fmla="*/ 948686 w 948686"/>
              <a:gd name="connsiteY6" fmla="*/ 0 h 1060704"/>
              <a:gd name="connsiteX0" fmla="*/ 0 w 948686"/>
              <a:gd name="connsiteY0" fmla="*/ 847837 h 847837"/>
              <a:gd name="connsiteX1" fmla="*/ 156206 w 948686"/>
              <a:gd name="connsiteY1" fmla="*/ 682752 h 847837"/>
              <a:gd name="connsiteX2" fmla="*/ 545926 w 948686"/>
              <a:gd name="connsiteY2" fmla="*/ 775116 h 847837"/>
              <a:gd name="connsiteX3" fmla="*/ 436622 w 948686"/>
              <a:gd name="connsiteY3" fmla="*/ 353568 h 847837"/>
              <a:gd name="connsiteX4" fmla="*/ 905966 w 948686"/>
              <a:gd name="connsiteY4" fmla="*/ 379072 h 847837"/>
              <a:gd name="connsiteX5" fmla="*/ 948686 w 948686"/>
              <a:gd name="connsiteY5" fmla="*/ 0 h 84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8686" h="847837">
                <a:moveTo>
                  <a:pt x="0" y="847837"/>
                </a:moveTo>
                <a:lnTo>
                  <a:pt x="156206" y="682752"/>
                </a:lnTo>
                <a:lnTo>
                  <a:pt x="545926" y="775116"/>
                </a:lnTo>
                <a:lnTo>
                  <a:pt x="436622" y="353568"/>
                </a:lnTo>
                <a:lnTo>
                  <a:pt x="905966" y="379072"/>
                </a:lnTo>
                <a:lnTo>
                  <a:pt x="948686" y="0"/>
                </a:ln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コンテンツ プレースホルダ 41"/>
          <p:cNvSpPr>
            <a:spLocks noGrp="1"/>
          </p:cNvSpPr>
          <p:nvPr>
            <p:ph idx="1"/>
          </p:nvPr>
        </p:nvSpPr>
        <p:spPr>
          <a:xfrm>
            <a:off x="457200" y="1336198"/>
            <a:ext cx="8229600" cy="4325112"/>
          </a:xfrm>
        </p:spPr>
        <p:txBody>
          <a:bodyPr/>
          <a:lstStyle/>
          <a:p>
            <a:r>
              <a:rPr kumimoji="1" lang="en-US" altLang="ja-JP" dirty="0" smtClean="0"/>
              <a:t>Covered by </a:t>
            </a:r>
            <a:r>
              <a:rPr lang="en-US" altLang="ja-JP" dirty="0" smtClean="0"/>
              <a:t>orange mesh</a:t>
            </a:r>
            <a:endParaRPr lang="ja-JP" altLang="en-US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Covered by diffuse sheet</a:t>
            </a:r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</a:t>
            </a:r>
            <a:r>
              <a:rPr kumimoji="1" lang="en-US" altLang="ja-JP" baseline="0" dirty="0" smtClean="0"/>
              <a:t> results of FHFI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5" name="図 4" descr="FHFI_orange_white0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882" y="1844780"/>
            <a:ext cx="1305436" cy="1305436"/>
          </a:xfrm>
          <a:prstGeom prst="rect">
            <a:avLst/>
          </a:prstGeom>
        </p:spPr>
      </p:pic>
      <p:pic>
        <p:nvPicPr>
          <p:cNvPr id="7" name="図 6" descr="FHFI_orange_direct0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8824" y="1844780"/>
            <a:ext cx="1305436" cy="1305436"/>
          </a:xfrm>
          <a:prstGeom prst="rect">
            <a:avLst/>
          </a:prstGeom>
        </p:spPr>
      </p:pic>
      <p:pic>
        <p:nvPicPr>
          <p:cNvPr id="10" name="図 9" descr="descatter_wh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780" y="4149100"/>
            <a:ext cx="1296144" cy="1296144"/>
          </a:xfrm>
          <a:prstGeom prst="rect">
            <a:avLst/>
          </a:prstGeom>
        </p:spPr>
      </p:pic>
      <p:pic>
        <p:nvPicPr>
          <p:cNvPr id="12" name="図 11" descr="descatter_direc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780" y="5517290"/>
            <a:ext cx="1296144" cy="1296144"/>
          </a:xfrm>
          <a:prstGeom prst="rect">
            <a:avLst/>
          </a:prstGeom>
        </p:spPr>
      </p:pic>
      <p:pic>
        <p:nvPicPr>
          <p:cNvPr id="16" name="図 15" descr="conclusion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4776" y="1844780"/>
            <a:ext cx="1296180" cy="1296180"/>
          </a:xfrm>
          <a:prstGeom prst="rect">
            <a:avLst/>
          </a:prstGeom>
        </p:spPr>
      </p:pic>
      <p:pic>
        <p:nvPicPr>
          <p:cNvPr id="18433" name="Picture 1" descr="\\172.16.157.151\Home\paper\Publish\Turtleback\ACCV2010\submission\Fig-Descattering\spade_diffuse_whi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0" y="4149100"/>
            <a:ext cx="1296180" cy="1296180"/>
          </a:xfrm>
          <a:prstGeom prst="rect">
            <a:avLst/>
          </a:prstGeom>
          <a:noFill/>
        </p:spPr>
      </p:pic>
      <p:pic>
        <p:nvPicPr>
          <p:cNvPr id="18434" name="Picture 2" descr="\\172.16.157.151\Home\paper\Publish\Turtleback\ACCV2010\submission\Fig-Descattering\spade_diffuse_direc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0" y="5517290"/>
            <a:ext cx="1296180" cy="1296180"/>
          </a:xfrm>
          <a:prstGeom prst="rect">
            <a:avLst/>
          </a:prstGeom>
          <a:noFill/>
        </p:spPr>
      </p:pic>
      <p:sp>
        <p:nvSpPr>
          <p:cNvPr id="26" name="テキスト ボックス 25"/>
          <p:cNvSpPr txBox="1"/>
          <p:nvPr/>
        </p:nvSpPr>
        <p:spPr>
          <a:xfrm>
            <a:off x="1619590" y="450915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Normal</a:t>
            </a:r>
          </a:p>
          <a:p>
            <a:pPr algn="ctr"/>
            <a:r>
              <a:rPr lang="en-US" altLang="ja-JP" dirty="0" smtClean="0"/>
              <a:t>illumination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436120" y="314096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FHFI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466686" y="3187158"/>
            <a:ext cx="2569934" cy="673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dirty="0" smtClean="0"/>
              <a:t>FHFI</a:t>
            </a:r>
          </a:p>
          <a:p>
            <a:pPr algn="ctr">
              <a:lnSpc>
                <a:spcPts val="1500"/>
              </a:lnSpc>
            </a:pPr>
            <a:r>
              <a:rPr lang="en-US" altLang="ja-JP" dirty="0" smtClean="0"/>
              <a:t>+</a:t>
            </a:r>
          </a:p>
          <a:p>
            <a:pPr algn="ctr">
              <a:lnSpc>
                <a:spcPts val="1500"/>
              </a:lnSpc>
            </a:pPr>
            <a:r>
              <a:rPr kumimoji="1" lang="en-US" altLang="ja-JP" dirty="0" smtClean="0"/>
              <a:t>Hemispherical</a:t>
            </a:r>
            <a:r>
              <a:rPr lang="en-US" altLang="ja-JP" dirty="0" smtClean="0"/>
              <a:t> aperture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44882" y="3163488"/>
            <a:ext cx="1338828" cy="48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dirty="0" smtClean="0"/>
              <a:t>Normal</a:t>
            </a:r>
          </a:p>
          <a:p>
            <a:pPr algn="ctr">
              <a:lnSpc>
                <a:spcPts val="1500"/>
              </a:lnSpc>
            </a:pPr>
            <a:r>
              <a:rPr lang="en-US" altLang="ja-JP" dirty="0" smtClean="0"/>
              <a:t>illumination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403560" y="5879099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FHFI</a:t>
            </a:r>
          </a:p>
          <a:p>
            <a:pPr algn="ctr"/>
            <a:r>
              <a:rPr lang="en-US" altLang="ja-JP" dirty="0" smtClean="0"/>
              <a:t>(descattering)</a:t>
            </a:r>
            <a:endParaRPr kumimoji="1" lang="ja-JP" altLang="en-US" dirty="0"/>
          </a:p>
        </p:txBody>
      </p:sp>
      <p:pic>
        <p:nvPicPr>
          <p:cNvPr id="39" name="図 38" descr="DOF_50.png"/>
          <p:cNvPicPr>
            <a:picLocks noChangeAspect="1"/>
          </p:cNvPicPr>
          <p:nvPr/>
        </p:nvPicPr>
        <p:blipFill>
          <a:blip r:embed="rId9" cstate="print">
            <a:lum bright="14000" contrast="14000"/>
          </a:blip>
          <a:stretch>
            <a:fillRect/>
          </a:stretch>
        </p:blipFill>
        <p:spPr>
          <a:xfrm>
            <a:off x="3141425" y="1844780"/>
            <a:ext cx="1296180" cy="1296180"/>
          </a:xfrm>
          <a:prstGeom prst="rect">
            <a:avLst/>
          </a:prstGeom>
        </p:spPr>
      </p:pic>
      <p:pic>
        <p:nvPicPr>
          <p:cNvPr id="40" name="Picture 3" descr="\\172.16.157.151\Home\paper\Publish\Turtleback\ACCV2010\submission\Fig-Descattering\trump_diffuse_whi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80" y="4149100"/>
            <a:ext cx="1296180" cy="1296180"/>
          </a:xfrm>
          <a:prstGeom prst="rect">
            <a:avLst/>
          </a:prstGeom>
          <a:noFill/>
        </p:spPr>
      </p:pic>
      <p:pic>
        <p:nvPicPr>
          <p:cNvPr id="41" name="Picture 4" descr="\\172.16.157.151\Home\paper\Publish\Turtleback\ACCV2010\submission\Fig-Descattering\trump_diffuse_direc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80" y="5517290"/>
            <a:ext cx="1296180" cy="1296180"/>
          </a:xfrm>
          <a:prstGeom prst="rect">
            <a:avLst/>
          </a:prstGeom>
          <a:noFill/>
        </p:spPr>
      </p:pic>
      <p:sp>
        <p:nvSpPr>
          <p:cNvPr id="43" name="テキスト ボックス 42"/>
          <p:cNvSpPr txBox="1"/>
          <p:nvPr/>
        </p:nvSpPr>
        <p:spPr>
          <a:xfrm>
            <a:off x="2997405" y="3163488"/>
            <a:ext cx="1646605" cy="48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dirty="0" smtClean="0"/>
              <a:t>Hemispherical</a:t>
            </a:r>
          </a:p>
          <a:p>
            <a:pPr algn="ctr">
              <a:lnSpc>
                <a:spcPts val="1500"/>
              </a:lnSpc>
            </a:pPr>
            <a:r>
              <a:rPr lang="en-US" altLang="ja-JP" dirty="0" smtClean="0"/>
              <a:t>aperture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 bwMode="auto">
          <a:xfrm>
            <a:off x="251520" y="4221088"/>
            <a:ext cx="381642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Position of our method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4067944" y="4221088"/>
            <a:ext cx="1656184" cy="5040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5724128" y="4221088"/>
            <a:ext cx="1512168" cy="5040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7236296" y="4221088"/>
            <a:ext cx="1728192" cy="5040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7236296" y="3717032"/>
            <a:ext cx="1728192" cy="5040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5724128" y="3212976"/>
            <a:ext cx="1512168" cy="5040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角丸四角形 50"/>
          <p:cNvSpPr/>
          <p:nvPr/>
        </p:nvSpPr>
        <p:spPr>
          <a:xfrm>
            <a:off x="5724128" y="2204864"/>
            <a:ext cx="1512168" cy="5040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4067944" y="3212976"/>
            <a:ext cx="1656184" cy="5040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 53"/>
          <p:cNvSpPr/>
          <p:nvPr/>
        </p:nvSpPr>
        <p:spPr>
          <a:xfrm>
            <a:off x="4067944" y="3717032"/>
            <a:ext cx="1656184" cy="50405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4067944" y="2708920"/>
            <a:ext cx="1656184" cy="50405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角丸四角形 55"/>
          <p:cNvSpPr/>
          <p:nvPr/>
        </p:nvSpPr>
        <p:spPr>
          <a:xfrm>
            <a:off x="7236296" y="3212976"/>
            <a:ext cx="1728192" cy="50405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2060848"/>
            <a:ext cx="3852337" cy="2657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dirty="0" smtClean="0"/>
              <a:t>Synthetic aperture</a:t>
            </a:r>
          </a:p>
          <a:p>
            <a:pPr>
              <a:lnSpc>
                <a:spcPts val="4000"/>
              </a:lnSpc>
            </a:pPr>
            <a:r>
              <a:rPr kumimoji="1" lang="en-US" altLang="ja-JP" dirty="0" smtClean="0"/>
              <a:t>Confocal imaging</a:t>
            </a:r>
          </a:p>
          <a:p>
            <a:pPr>
              <a:lnSpc>
                <a:spcPts val="4000"/>
              </a:lnSpc>
            </a:pPr>
            <a:r>
              <a:rPr lang="en-US" altLang="ja-JP" dirty="0" smtClean="0"/>
              <a:t>Synthetic aperture confocal imaging</a:t>
            </a:r>
          </a:p>
          <a:p>
            <a:pPr>
              <a:lnSpc>
                <a:spcPts val="4000"/>
              </a:lnSpc>
            </a:pPr>
            <a:r>
              <a:rPr lang="en-US" altLang="ja-JP" dirty="0" smtClean="0"/>
              <a:t>Confocal imaging with descattering</a:t>
            </a:r>
          </a:p>
          <a:p>
            <a:pPr>
              <a:lnSpc>
                <a:spcPts val="4000"/>
              </a:lnSpc>
            </a:pPr>
            <a:r>
              <a:rPr lang="en-US" altLang="ja-JP" b="1" dirty="0" smtClean="0">
                <a:solidFill>
                  <a:schemeClr val="accent1"/>
                </a:solidFill>
              </a:rPr>
              <a:t>Hemispherical confocal imaging</a:t>
            </a:r>
            <a:endParaRPr kumimoji="1" lang="en-US" altLang="ja-JP" b="1" dirty="0" smtClean="0">
              <a:solidFill>
                <a:schemeClr val="accent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39952" y="2060848"/>
            <a:ext cx="1544012" cy="258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en-US" altLang="ja-JP" dirty="0" smtClean="0"/>
              <a:t>bright</a:t>
            </a:r>
          </a:p>
          <a:p>
            <a:pPr>
              <a:lnSpc>
                <a:spcPts val="4000"/>
              </a:lnSpc>
            </a:pPr>
            <a:r>
              <a:rPr lang="en-US" altLang="ja-JP" dirty="0" smtClean="0"/>
              <a:t>darken</a:t>
            </a:r>
          </a:p>
          <a:p>
            <a:pPr>
              <a:lnSpc>
                <a:spcPts val="4000"/>
              </a:lnSpc>
            </a:pPr>
            <a:r>
              <a:rPr kumimoji="1" lang="en-US" altLang="ja-JP" dirty="0" err="1" smtClean="0"/>
              <a:t>unilluminated</a:t>
            </a:r>
            <a:endParaRPr kumimoji="1" lang="en-US" altLang="ja-JP" dirty="0" smtClean="0"/>
          </a:p>
          <a:p>
            <a:pPr>
              <a:lnSpc>
                <a:spcPts val="4000"/>
              </a:lnSpc>
            </a:pPr>
            <a:r>
              <a:rPr lang="en-US" altLang="ja-JP" dirty="0" smtClean="0"/>
              <a:t>darken</a:t>
            </a:r>
          </a:p>
          <a:p>
            <a:pPr>
              <a:lnSpc>
                <a:spcPts val="4000"/>
              </a:lnSpc>
            </a:pPr>
            <a:r>
              <a:rPr kumimoji="1" lang="en-US" altLang="ja-JP" dirty="0" err="1" smtClean="0"/>
              <a:t>unilluminated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24128" y="2060848"/>
            <a:ext cx="1492716" cy="258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dirty="0" smtClean="0"/>
              <a:t>unnecessary</a:t>
            </a:r>
          </a:p>
          <a:p>
            <a:pPr>
              <a:lnSpc>
                <a:spcPts val="4000"/>
              </a:lnSpc>
            </a:pPr>
            <a:r>
              <a:rPr lang="en-US" altLang="ja-JP" dirty="0" smtClean="0"/>
              <a:t>necessary</a:t>
            </a:r>
            <a:endParaRPr lang="ja-JP" altLang="en-US" dirty="0" smtClean="0"/>
          </a:p>
          <a:p>
            <a:pPr>
              <a:lnSpc>
                <a:spcPts val="4000"/>
              </a:lnSpc>
            </a:pPr>
            <a:r>
              <a:rPr lang="en-US" altLang="ja-JP" dirty="0" smtClean="0"/>
              <a:t>unnecessary</a:t>
            </a:r>
            <a:endParaRPr lang="ja-JP" altLang="en-US" dirty="0" smtClean="0"/>
          </a:p>
          <a:p>
            <a:pPr>
              <a:lnSpc>
                <a:spcPts val="4000"/>
              </a:lnSpc>
            </a:pPr>
            <a:r>
              <a:rPr lang="en-US" altLang="ja-JP" dirty="0" smtClean="0"/>
              <a:t>necessary</a:t>
            </a:r>
            <a:endParaRPr lang="ja-JP" altLang="en-US" dirty="0" smtClean="0"/>
          </a:p>
          <a:p>
            <a:pPr>
              <a:lnSpc>
                <a:spcPts val="4000"/>
              </a:lnSpc>
            </a:pPr>
            <a:r>
              <a:rPr lang="en-US" altLang="ja-JP" dirty="0" smtClean="0"/>
              <a:t>unnecessary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31067" y="2060848"/>
            <a:ext cx="1877437" cy="258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en-US" altLang="ja-JP" dirty="0" smtClean="0"/>
              <a:t>remaining</a:t>
            </a:r>
          </a:p>
          <a:p>
            <a:pPr>
              <a:lnSpc>
                <a:spcPts val="4000"/>
              </a:lnSpc>
            </a:pPr>
            <a:r>
              <a:rPr lang="en-US" altLang="ja-JP" dirty="0" smtClean="0"/>
              <a:t>remaining</a:t>
            </a:r>
          </a:p>
          <a:p>
            <a:pPr>
              <a:lnSpc>
                <a:spcPts val="4000"/>
              </a:lnSpc>
            </a:pPr>
            <a:r>
              <a:rPr kumimoji="1" lang="en-US" altLang="ja-JP" dirty="0" smtClean="0"/>
              <a:t>partially reduced</a:t>
            </a:r>
          </a:p>
          <a:p>
            <a:pPr>
              <a:lnSpc>
                <a:spcPts val="4000"/>
              </a:lnSpc>
            </a:pPr>
            <a:r>
              <a:rPr lang="en-US" altLang="ja-JP" dirty="0" smtClean="0"/>
              <a:t>reduced</a:t>
            </a:r>
          </a:p>
          <a:p>
            <a:pPr>
              <a:lnSpc>
                <a:spcPts val="4000"/>
              </a:lnSpc>
            </a:pPr>
            <a:r>
              <a:rPr lang="en-US" altLang="ja-JP" dirty="0" smtClean="0"/>
              <a:t>reduced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39952" y="1556792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unfocused</a:t>
            </a:r>
          </a:p>
          <a:p>
            <a:r>
              <a:rPr lang="en-US" altLang="ja-JP" b="1" dirty="0" smtClean="0"/>
              <a:t>depth</a:t>
            </a:r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24128" y="170080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scanning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36296" y="170080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scattering</a:t>
            </a:r>
            <a:endParaRPr kumimoji="1" lang="ja-JP" altLang="en-US" b="1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251520" y="1556792"/>
            <a:ext cx="87129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5400000">
            <a:off x="2483767" y="3140968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5400000">
            <a:off x="4139952" y="3140968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5400000">
            <a:off x="5652120" y="3140968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251520" y="2204864"/>
            <a:ext cx="87129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51520" y="270892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251520" y="321297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251520" y="371703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251520" y="422108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251520" y="4725144"/>
            <a:ext cx="87129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コンテンツ プレースホルダ 56"/>
          <p:cNvSpPr>
            <a:spLocks noGrp="1"/>
          </p:cNvSpPr>
          <p:nvPr>
            <p:ph idx="1"/>
          </p:nvPr>
        </p:nvSpPr>
        <p:spPr>
          <a:xfrm>
            <a:off x="323528" y="4869160"/>
            <a:ext cx="8497062" cy="940736"/>
          </a:xfrm>
        </p:spPr>
        <p:txBody>
          <a:bodyPr/>
          <a:lstStyle/>
          <a:p>
            <a:r>
              <a:rPr kumimoji="1" lang="en-US" altLang="ja-JP" dirty="0" smtClean="0"/>
              <a:t>Limitations</a:t>
            </a:r>
          </a:p>
          <a:p>
            <a:pPr lvl="1"/>
            <a:r>
              <a:rPr lang="en-US" altLang="ja-JP" sz="2400" dirty="0" smtClean="0">
                <a:solidFill>
                  <a:schemeClr val="tx1"/>
                </a:solidFill>
              </a:rPr>
              <a:t>The resolutions of virtual cameras and projectors are low.</a:t>
            </a:r>
          </a:p>
          <a:p>
            <a:pPr lvl="1"/>
            <a:r>
              <a:rPr kumimoji="1" lang="en-US" altLang="ja-JP" sz="2400" dirty="0" smtClean="0">
                <a:solidFill>
                  <a:schemeClr val="tx1"/>
                </a:solidFill>
              </a:rPr>
              <a:t>The observable area is narrow.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角丸四角形 114"/>
          <p:cNvSpPr/>
          <p:nvPr/>
        </p:nvSpPr>
        <p:spPr bwMode="auto">
          <a:xfrm>
            <a:off x="6084210" y="4869200"/>
            <a:ext cx="2664370" cy="1800250"/>
          </a:xfrm>
          <a:prstGeom prst="roundRect">
            <a:avLst>
              <a:gd name="adj" fmla="val 681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10"/>
            <a:ext cx="8229600" cy="1728188"/>
          </a:xfrm>
        </p:spPr>
        <p:txBody>
          <a:bodyPr/>
          <a:lstStyle/>
          <a:p>
            <a:r>
              <a:rPr kumimoji="1" lang="en-US" altLang="ja-JP" dirty="0" smtClean="0"/>
              <a:t>Hemispherical confocal imaging to see a clear view of the particular depth</a:t>
            </a:r>
          </a:p>
          <a:p>
            <a:pPr marL="925830" lvl="1" indent="-514350">
              <a:buAutoNum type="arabicParenBoth"/>
            </a:pPr>
            <a:r>
              <a:rPr lang="en-US" altLang="ja-JP" dirty="0" smtClean="0"/>
              <a:t>Hemispherical synthetic aperture by designing </a:t>
            </a:r>
            <a:r>
              <a:rPr lang="en-US" altLang="ja-JP" b="1" i="1" dirty="0" smtClean="0">
                <a:solidFill>
                  <a:schemeClr val="accent1"/>
                </a:solidFill>
              </a:rPr>
              <a:t>Turtleback reflector</a:t>
            </a:r>
          </a:p>
          <a:p>
            <a:pPr marL="925830" lvl="1" indent="-514350">
              <a:buAutoNum type="arabicParenBoth"/>
            </a:pPr>
            <a:r>
              <a:rPr kumimoji="1" lang="en-US" altLang="ja-JP" dirty="0" smtClean="0"/>
              <a:t>Clear view </a:t>
            </a:r>
            <a:r>
              <a:rPr lang="en-US" altLang="ja-JP" dirty="0" smtClean="0"/>
              <a:t>of the particular depth by </a:t>
            </a:r>
            <a:r>
              <a:rPr kumimoji="1" lang="en-US" altLang="ja-JP" b="1" i="1" dirty="0" smtClean="0">
                <a:solidFill>
                  <a:schemeClr val="accent1"/>
                </a:solidFill>
              </a:rPr>
              <a:t>FHFI</a:t>
            </a:r>
            <a:endParaRPr lang="en-US" altLang="ja-JP" b="1" dirty="0" smtClean="0"/>
          </a:p>
          <a:p>
            <a:pPr marL="633222" indent="-514350">
              <a:buNone/>
            </a:pPr>
            <a:r>
              <a:rPr lang="en-US" altLang="ja-JP" b="1" dirty="0" smtClean="0"/>
              <a:t>Future works: </a:t>
            </a:r>
            <a:r>
              <a:rPr lang="en-US" altLang="ja-JP" dirty="0" smtClean="0"/>
              <a:t>evaluation, application</a:t>
            </a:r>
            <a:endParaRPr kumimoji="1" lang="en-US" altLang="ja-JP" dirty="0" smtClean="0"/>
          </a:p>
          <a:p>
            <a:pPr marL="633222" indent="-514350">
              <a:buNone/>
            </a:pPr>
            <a:endParaRPr kumimoji="1" lang="en-US" altLang="ja-JP" b="1" i="1" dirty="0" smtClean="0">
              <a:solidFill>
                <a:schemeClr val="accent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pic>
        <p:nvPicPr>
          <p:cNvPr id="5" name="図 4" descr="conclusi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490" y="5454440"/>
            <a:ext cx="1143000" cy="1143000"/>
          </a:xfrm>
          <a:prstGeom prst="rect">
            <a:avLst/>
          </a:prstGeom>
        </p:spPr>
      </p:pic>
      <p:pic>
        <p:nvPicPr>
          <p:cNvPr id="6" name="図 5" descr="conclusion2.png"/>
          <p:cNvPicPr>
            <a:picLocks noChangeAspect="1"/>
          </p:cNvPicPr>
          <p:nvPr/>
        </p:nvPicPr>
        <p:blipFill>
          <a:blip r:embed="rId3" cstate="print">
            <a:lum bright="12000" contrast="13000"/>
          </a:blip>
          <a:stretch>
            <a:fillRect/>
          </a:stretch>
        </p:blipFill>
        <p:spPr>
          <a:xfrm>
            <a:off x="2843760" y="5454440"/>
            <a:ext cx="1143000" cy="1143000"/>
          </a:xfrm>
          <a:prstGeom prst="rect">
            <a:avLst/>
          </a:prstGeom>
        </p:spPr>
      </p:pic>
      <p:pic>
        <p:nvPicPr>
          <p:cNvPr id="7" name="図 6" descr="conclusio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30" y="5454440"/>
            <a:ext cx="1143000" cy="114300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10" y="4086250"/>
            <a:ext cx="1440160" cy="13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グループ化 101"/>
          <p:cNvGrpSpPr/>
          <p:nvPr/>
        </p:nvGrpSpPr>
        <p:grpSpPr>
          <a:xfrm>
            <a:off x="3635870" y="4230270"/>
            <a:ext cx="1656184" cy="1078558"/>
            <a:chOff x="3707904" y="3819893"/>
            <a:chExt cx="1656184" cy="1078558"/>
          </a:xfrm>
        </p:grpSpPr>
        <p:grpSp>
          <p:nvGrpSpPr>
            <p:cNvPr id="26" name="Group 270"/>
            <p:cNvGrpSpPr>
              <a:grpSpLocks/>
            </p:cNvGrpSpPr>
            <p:nvPr/>
          </p:nvGrpSpPr>
          <p:grpSpPr bwMode="auto">
            <a:xfrm>
              <a:off x="3792982" y="3854163"/>
              <a:ext cx="1499077" cy="1044288"/>
              <a:chOff x="1473" y="2160"/>
              <a:chExt cx="1906" cy="1361"/>
            </a:xfrm>
          </p:grpSpPr>
          <p:sp>
            <p:nvSpPr>
              <p:cNvPr id="81" name="Freeform 271"/>
              <p:cNvSpPr>
                <a:spLocks/>
              </p:cNvSpPr>
              <p:nvPr/>
            </p:nvSpPr>
            <p:spPr bwMode="auto">
              <a:xfrm>
                <a:off x="2381" y="2160"/>
                <a:ext cx="91" cy="1361"/>
              </a:xfrm>
              <a:custGeom>
                <a:avLst/>
                <a:gdLst>
                  <a:gd name="T0" fmla="*/ 0 w 91"/>
                  <a:gd name="T1" fmla="*/ 1361 h 1361"/>
                  <a:gd name="T2" fmla="*/ 45 w 91"/>
                  <a:gd name="T3" fmla="*/ 0 h 1361"/>
                  <a:gd name="T4" fmla="*/ 91 w 91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361"/>
                  <a:gd name="T11" fmla="*/ 91 w 91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361">
                    <a:moveTo>
                      <a:pt x="0" y="1361"/>
                    </a:moveTo>
                    <a:lnTo>
                      <a:pt x="45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Freeform 272"/>
              <p:cNvSpPr>
                <a:spLocks/>
              </p:cNvSpPr>
              <p:nvPr/>
            </p:nvSpPr>
            <p:spPr bwMode="auto">
              <a:xfrm>
                <a:off x="2426" y="2160"/>
                <a:ext cx="227" cy="1361"/>
              </a:xfrm>
              <a:custGeom>
                <a:avLst/>
                <a:gdLst>
                  <a:gd name="T0" fmla="*/ 136 w 227"/>
                  <a:gd name="T1" fmla="*/ 1361 h 1361"/>
                  <a:gd name="T2" fmla="*/ 0 w 227"/>
                  <a:gd name="T3" fmla="*/ 0 h 1361"/>
                  <a:gd name="T4" fmla="*/ 227 w 22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1"/>
                  <a:gd name="T11" fmla="*/ 227 w 22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1">
                    <a:moveTo>
                      <a:pt x="136" y="1361"/>
                    </a:moveTo>
                    <a:lnTo>
                      <a:pt x="0" y="0"/>
                    </a:lnTo>
                    <a:lnTo>
                      <a:pt x="22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Freeform 273"/>
              <p:cNvSpPr>
                <a:spLocks/>
              </p:cNvSpPr>
              <p:nvPr/>
            </p:nvSpPr>
            <p:spPr bwMode="auto">
              <a:xfrm>
                <a:off x="2426" y="2160"/>
                <a:ext cx="590" cy="1361"/>
              </a:xfrm>
              <a:custGeom>
                <a:avLst/>
                <a:gdLst>
                  <a:gd name="T0" fmla="*/ 499 w 590"/>
                  <a:gd name="T1" fmla="*/ 1361 h 1361"/>
                  <a:gd name="T2" fmla="*/ 0 w 590"/>
                  <a:gd name="T3" fmla="*/ 0 h 1361"/>
                  <a:gd name="T4" fmla="*/ 590 w 59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361"/>
                  <a:gd name="T11" fmla="*/ 590 w 59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361">
                    <a:moveTo>
                      <a:pt x="499" y="1361"/>
                    </a:moveTo>
                    <a:lnTo>
                      <a:pt x="0" y="0"/>
                    </a:lnTo>
                    <a:lnTo>
                      <a:pt x="5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Freeform 274"/>
              <p:cNvSpPr>
                <a:spLocks/>
              </p:cNvSpPr>
              <p:nvPr/>
            </p:nvSpPr>
            <p:spPr bwMode="auto">
              <a:xfrm>
                <a:off x="2426" y="2160"/>
                <a:ext cx="772" cy="1361"/>
              </a:xfrm>
              <a:custGeom>
                <a:avLst/>
                <a:gdLst>
                  <a:gd name="T0" fmla="*/ 681 w 772"/>
                  <a:gd name="T1" fmla="*/ 1361 h 1361"/>
                  <a:gd name="T2" fmla="*/ 0 w 772"/>
                  <a:gd name="T3" fmla="*/ 0 h 1361"/>
                  <a:gd name="T4" fmla="*/ 772 w 77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1361"/>
                  <a:gd name="T11" fmla="*/ 772 w 77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1361">
                    <a:moveTo>
                      <a:pt x="681" y="1361"/>
                    </a:moveTo>
                    <a:lnTo>
                      <a:pt x="0" y="0"/>
                    </a:lnTo>
                    <a:lnTo>
                      <a:pt x="77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Freeform 275"/>
              <p:cNvSpPr>
                <a:spLocks/>
              </p:cNvSpPr>
              <p:nvPr/>
            </p:nvSpPr>
            <p:spPr bwMode="auto">
              <a:xfrm>
                <a:off x="2426" y="2160"/>
                <a:ext cx="953" cy="1361"/>
              </a:xfrm>
              <a:custGeom>
                <a:avLst/>
                <a:gdLst>
                  <a:gd name="T0" fmla="*/ 862 w 953"/>
                  <a:gd name="T1" fmla="*/ 1361 h 1361"/>
                  <a:gd name="T2" fmla="*/ 0 w 953"/>
                  <a:gd name="T3" fmla="*/ 0 h 1361"/>
                  <a:gd name="T4" fmla="*/ 953 w 95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53"/>
                  <a:gd name="T10" fmla="*/ 0 h 1361"/>
                  <a:gd name="T11" fmla="*/ 953 w 95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3" h="1361">
                    <a:moveTo>
                      <a:pt x="862" y="1361"/>
                    </a:moveTo>
                    <a:lnTo>
                      <a:pt x="0" y="0"/>
                    </a:lnTo>
                    <a:lnTo>
                      <a:pt x="95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Freeform 276"/>
              <p:cNvSpPr>
                <a:spLocks/>
              </p:cNvSpPr>
              <p:nvPr/>
            </p:nvSpPr>
            <p:spPr bwMode="auto">
              <a:xfrm>
                <a:off x="2426" y="2160"/>
                <a:ext cx="409" cy="1361"/>
              </a:xfrm>
              <a:custGeom>
                <a:avLst/>
                <a:gdLst>
                  <a:gd name="T0" fmla="*/ 318 w 409"/>
                  <a:gd name="T1" fmla="*/ 1361 h 1361"/>
                  <a:gd name="T2" fmla="*/ 0 w 409"/>
                  <a:gd name="T3" fmla="*/ 0 h 1361"/>
                  <a:gd name="T4" fmla="*/ 409 w 40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361"/>
                  <a:gd name="T11" fmla="*/ 409 w 40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361">
                    <a:moveTo>
                      <a:pt x="318" y="1361"/>
                    </a:moveTo>
                    <a:lnTo>
                      <a:pt x="0" y="0"/>
                    </a:lnTo>
                    <a:lnTo>
                      <a:pt x="40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Freeform 277"/>
              <p:cNvSpPr>
                <a:spLocks/>
              </p:cNvSpPr>
              <p:nvPr/>
            </p:nvSpPr>
            <p:spPr bwMode="auto">
              <a:xfrm flipH="1">
                <a:off x="2199" y="2160"/>
                <a:ext cx="227" cy="1361"/>
              </a:xfrm>
              <a:custGeom>
                <a:avLst/>
                <a:gdLst>
                  <a:gd name="T0" fmla="*/ 136 w 227"/>
                  <a:gd name="T1" fmla="*/ 1361 h 1361"/>
                  <a:gd name="T2" fmla="*/ 0 w 227"/>
                  <a:gd name="T3" fmla="*/ 0 h 1361"/>
                  <a:gd name="T4" fmla="*/ 227 w 22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1"/>
                  <a:gd name="T11" fmla="*/ 227 w 22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1">
                    <a:moveTo>
                      <a:pt x="136" y="1361"/>
                    </a:moveTo>
                    <a:lnTo>
                      <a:pt x="0" y="0"/>
                    </a:lnTo>
                    <a:lnTo>
                      <a:pt x="22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Freeform 278"/>
              <p:cNvSpPr>
                <a:spLocks/>
              </p:cNvSpPr>
              <p:nvPr/>
            </p:nvSpPr>
            <p:spPr bwMode="auto">
              <a:xfrm flipH="1">
                <a:off x="1836" y="2160"/>
                <a:ext cx="590" cy="1361"/>
              </a:xfrm>
              <a:custGeom>
                <a:avLst/>
                <a:gdLst>
                  <a:gd name="T0" fmla="*/ 499 w 590"/>
                  <a:gd name="T1" fmla="*/ 1361 h 1361"/>
                  <a:gd name="T2" fmla="*/ 0 w 590"/>
                  <a:gd name="T3" fmla="*/ 0 h 1361"/>
                  <a:gd name="T4" fmla="*/ 590 w 59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361"/>
                  <a:gd name="T11" fmla="*/ 590 w 59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361">
                    <a:moveTo>
                      <a:pt x="499" y="1361"/>
                    </a:moveTo>
                    <a:lnTo>
                      <a:pt x="0" y="0"/>
                    </a:lnTo>
                    <a:lnTo>
                      <a:pt x="5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Freeform 279"/>
              <p:cNvSpPr>
                <a:spLocks/>
              </p:cNvSpPr>
              <p:nvPr/>
            </p:nvSpPr>
            <p:spPr bwMode="auto">
              <a:xfrm flipH="1">
                <a:off x="1654" y="2160"/>
                <a:ext cx="772" cy="1361"/>
              </a:xfrm>
              <a:custGeom>
                <a:avLst/>
                <a:gdLst>
                  <a:gd name="T0" fmla="*/ 681 w 772"/>
                  <a:gd name="T1" fmla="*/ 1361 h 1361"/>
                  <a:gd name="T2" fmla="*/ 0 w 772"/>
                  <a:gd name="T3" fmla="*/ 0 h 1361"/>
                  <a:gd name="T4" fmla="*/ 772 w 77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1361"/>
                  <a:gd name="T11" fmla="*/ 772 w 77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1361">
                    <a:moveTo>
                      <a:pt x="681" y="1361"/>
                    </a:moveTo>
                    <a:lnTo>
                      <a:pt x="0" y="0"/>
                    </a:lnTo>
                    <a:lnTo>
                      <a:pt x="77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Freeform 280"/>
              <p:cNvSpPr>
                <a:spLocks/>
              </p:cNvSpPr>
              <p:nvPr/>
            </p:nvSpPr>
            <p:spPr bwMode="auto">
              <a:xfrm flipH="1">
                <a:off x="1473" y="2160"/>
                <a:ext cx="953" cy="1361"/>
              </a:xfrm>
              <a:custGeom>
                <a:avLst/>
                <a:gdLst>
                  <a:gd name="T0" fmla="*/ 862 w 953"/>
                  <a:gd name="T1" fmla="*/ 1361 h 1361"/>
                  <a:gd name="T2" fmla="*/ 0 w 953"/>
                  <a:gd name="T3" fmla="*/ 0 h 1361"/>
                  <a:gd name="T4" fmla="*/ 953 w 95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53"/>
                  <a:gd name="T10" fmla="*/ 0 h 1361"/>
                  <a:gd name="T11" fmla="*/ 953 w 95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3" h="1361">
                    <a:moveTo>
                      <a:pt x="862" y="1361"/>
                    </a:moveTo>
                    <a:lnTo>
                      <a:pt x="0" y="0"/>
                    </a:lnTo>
                    <a:lnTo>
                      <a:pt x="95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Freeform 281"/>
              <p:cNvSpPr>
                <a:spLocks/>
              </p:cNvSpPr>
              <p:nvPr/>
            </p:nvSpPr>
            <p:spPr bwMode="auto">
              <a:xfrm flipH="1">
                <a:off x="2017" y="2160"/>
                <a:ext cx="409" cy="1361"/>
              </a:xfrm>
              <a:custGeom>
                <a:avLst/>
                <a:gdLst>
                  <a:gd name="T0" fmla="*/ 318 w 409"/>
                  <a:gd name="T1" fmla="*/ 1361 h 1361"/>
                  <a:gd name="T2" fmla="*/ 0 w 409"/>
                  <a:gd name="T3" fmla="*/ 0 h 1361"/>
                  <a:gd name="T4" fmla="*/ 409 w 40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361"/>
                  <a:gd name="T11" fmla="*/ 409 w 40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361">
                    <a:moveTo>
                      <a:pt x="318" y="1361"/>
                    </a:moveTo>
                    <a:lnTo>
                      <a:pt x="0" y="0"/>
                    </a:lnTo>
                    <a:lnTo>
                      <a:pt x="40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7" name="Freeform 282"/>
            <p:cNvSpPr>
              <a:spLocks/>
            </p:cNvSpPr>
            <p:nvPr/>
          </p:nvSpPr>
          <p:spPr bwMode="auto">
            <a:xfrm>
              <a:off x="3792991" y="3854163"/>
              <a:ext cx="71433" cy="1044288"/>
            </a:xfrm>
            <a:custGeom>
              <a:avLst/>
              <a:gdLst>
                <a:gd name="T0" fmla="*/ 0 w 91"/>
                <a:gd name="T1" fmla="*/ 1741488 h 1361"/>
                <a:gd name="T2" fmla="*/ 55737 w 91"/>
                <a:gd name="T3" fmla="*/ 0 h 1361"/>
                <a:gd name="T4" fmla="*/ 112713 w 91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91"/>
                <a:gd name="T10" fmla="*/ 0 h 1361"/>
                <a:gd name="T11" fmla="*/ 91 w 91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1361">
                  <a:moveTo>
                    <a:pt x="0" y="1361"/>
                  </a:moveTo>
                  <a:lnTo>
                    <a:pt x="45" y="0"/>
                  </a:lnTo>
                  <a:lnTo>
                    <a:pt x="91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83"/>
            <p:cNvSpPr>
              <a:spLocks/>
            </p:cNvSpPr>
            <p:nvPr/>
          </p:nvSpPr>
          <p:spPr bwMode="auto">
            <a:xfrm>
              <a:off x="3828205" y="3854163"/>
              <a:ext cx="178079" cy="1044288"/>
            </a:xfrm>
            <a:custGeom>
              <a:avLst/>
              <a:gdLst>
                <a:gd name="T0" fmla="*/ 168345 w 227"/>
                <a:gd name="T1" fmla="*/ 1741488 h 1361"/>
                <a:gd name="T2" fmla="*/ 0 w 227"/>
                <a:gd name="T3" fmla="*/ 0 h 1361"/>
                <a:gd name="T4" fmla="*/ 280987 w 227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227"/>
                <a:gd name="T10" fmla="*/ 0 h 1361"/>
                <a:gd name="T11" fmla="*/ 227 w 227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361">
                  <a:moveTo>
                    <a:pt x="136" y="1361"/>
                  </a:moveTo>
                  <a:lnTo>
                    <a:pt x="0" y="0"/>
                  </a:lnTo>
                  <a:lnTo>
                    <a:pt x="227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84"/>
            <p:cNvSpPr>
              <a:spLocks/>
            </p:cNvSpPr>
            <p:nvPr/>
          </p:nvSpPr>
          <p:spPr bwMode="auto">
            <a:xfrm>
              <a:off x="3828205" y="3854163"/>
              <a:ext cx="463812" cy="1044288"/>
            </a:xfrm>
            <a:custGeom>
              <a:avLst/>
              <a:gdLst>
                <a:gd name="T0" fmla="*/ 618960 w 590"/>
                <a:gd name="T1" fmla="*/ 1741488 h 1361"/>
                <a:gd name="T2" fmla="*/ 0 w 590"/>
                <a:gd name="T3" fmla="*/ 0 h 1361"/>
                <a:gd name="T4" fmla="*/ 731837 w 590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590"/>
                <a:gd name="T10" fmla="*/ 0 h 1361"/>
                <a:gd name="T11" fmla="*/ 590 w 590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1361">
                  <a:moveTo>
                    <a:pt x="499" y="1361"/>
                  </a:moveTo>
                  <a:lnTo>
                    <a:pt x="0" y="0"/>
                  </a:lnTo>
                  <a:lnTo>
                    <a:pt x="590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285"/>
            <p:cNvSpPr>
              <a:spLocks/>
            </p:cNvSpPr>
            <p:nvPr/>
          </p:nvSpPr>
          <p:spPr bwMode="auto">
            <a:xfrm>
              <a:off x="3828205" y="3854163"/>
              <a:ext cx="606678" cy="1044288"/>
            </a:xfrm>
            <a:custGeom>
              <a:avLst/>
              <a:gdLst>
                <a:gd name="T0" fmla="*/ 844424 w 772"/>
                <a:gd name="T1" fmla="*/ 1741488 h 1361"/>
                <a:gd name="T2" fmla="*/ 0 w 772"/>
                <a:gd name="T3" fmla="*/ 0 h 1361"/>
                <a:gd name="T4" fmla="*/ 957262 w 772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772"/>
                <a:gd name="T10" fmla="*/ 0 h 1361"/>
                <a:gd name="T11" fmla="*/ 772 w 772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1361">
                  <a:moveTo>
                    <a:pt x="681" y="1361"/>
                  </a:moveTo>
                  <a:lnTo>
                    <a:pt x="0" y="0"/>
                  </a:lnTo>
                  <a:lnTo>
                    <a:pt x="772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286"/>
            <p:cNvSpPr>
              <a:spLocks/>
            </p:cNvSpPr>
            <p:nvPr/>
          </p:nvSpPr>
          <p:spPr bwMode="auto">
            <a:xfrm>
              <a:off x="3828205" y="3854163"/>
              <a:ext cx="749544" cy="1044288"/>
            </a:xfrm>
            <a:custGeom>
              <a:avLst/>
              <a:gdLst>
                <a:gd name="T0" fmla="*/ 1069755 w 953"/>
                <a:gd name="T1" fmla="*/ 1741488 h 1361"/>
                <a:gd name="T2" fmla="*/ 0 w 953"/>
                <a:gd name="T3" fmla="*/ 0 h 1361"/>
                <a:gd name="T4" fmla="*/ 1182687 w 953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953"/>
                <a:gd name="T10" fmla="*/ 0 h 1361"/>
                <a:gd name="T11" fmla="*/ 953 w 953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3" h="1361">
                  <a:moveTo>
                    <a:pt x="862" y="1361"/>
                  </a:moveTo>
                  <a:lnTo>
                    <a:pt x="0" y="0"/>
                  </a:lnTo>
                  <a:lnTo>
                    <a:pt x="953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287"/>
            <p:cNvSpPr>
              <a:spLocks/>
            </p:cNvSpPr>
            <p:nvPr/>
          </p:nvSpPr>
          <p:spPr bwMode="auto">
            <a:xfrm>
              <a:off x="3828205" y="3854163"/>
              <a:ext cx="321952" cy="1044288"/>
            </a:xfrm>
            <a:custGeom>
              <a:avLst/>
              <a:gdLst>
                <a:gd name="T0" fmla="*/ 394973 w 409"/>
                <a:gd name="T1" fmla="*/ 1741488 h 1361"/>
                <a:gd name="T2" fmla="*/ 0 w 409"/>
                <a:gd name="T3" fmla="*/ 0 h 1361"/>
                <a:gd name="T4" fmla="*/ 508000 w 409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409"/>
                <a:gd name="T10" fmla="*/ 0 h 1361"/>
                <a:gd name="T11" fmla="*/ 409 w 409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" h="1361">
                  <a:moveTo>
                    <a:pt x="318" y="1361"/>
                  </a:moveTo>
                  <a:lnTo>
                    <a:pt x="0" y="0"/>
                  </a:lnTo>
                  <a:lnTo>
                    <a:pt x="409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288"/>
            <p:cNvSpPr>
              <a:spLocks/>
            </p:cNvSpPr>
            <p:nvPr/>
          </p:nvSpPr>
          <p:spPr bwMode="auto">
            <a:xfrm>
              <a:off x="3828205" y="3854163"/>
              <a:ext cx="891405" cy="1044288"/>
            </a:xfrm>
            <a:custGeom>
              <a:avLst/>
              <a:gdLst>
                <a:gd name="T0" fmla="*/ 1293656 w 1134"/>
                <a:gd name="T1" fmla="*/ 1741488 h 1361"/>
                <a:gd name="T2" fmla="*/ 0 w 1134"/>
                <a:gd name="T3" fmla="*/ 0 h 1361"/>
                <a:gd name="T4" fmla="*/ 1406525 w 1134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134"/>
                <a:gd name="T10" fmla="*/ 0 h 1361"/>
                <a:gd name="T11" fmla="*/ 1134 w 1134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4" h="1361">
                  <a:moveTo>
                    <a:pt x="1043" y="1361"/>
                  </a:moveTo>
                  <a:lnTo>
                    <a:pt x="0" y="0"/>
                  </a:lnTo>
                  <a:lnTo>
                    <a:pt x="1134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289"/>
            <p:cNvSpPr>
              <a:spLocks/>
            </p:cNvSpPr>
            <p:nvPr/>
          </p:nvSpPr>
          <p:spPr bwMode="auto">
            <a:xfrm>
              <a:off x="3828205" y="3854163"/>
              <a:ext cx="1035277" cy="1044288"/>
            </a:xfrm>
            <a:custGeom>
              <a:avLst/>
              <a:gdLst>
                <a:gd name="T0" fmla="*/ 1520580 w 1316"/>
                <a:gd name="T1" fmla="*/ 1741488 h 1361"/>
                <a:gd name="T2" fmla="*/ 0 w 1316"/>
                <a:gd name="T3" fmla="*/ 0 h 1361"/>
                <a:gd name="T4" fmla="*/ 1633537 w 1316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316"/>
                <a:gd name="T10" fmla="*/ 0 h 1361"/>
                <a:gd name="T11" fmla="*/ 1316 w 1316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6" h="1361">
                  <a:moveTo>
                    <a:pt x="1225" y="1361"/>
                  </a:moveTo>
                  <a:lnTo>
                    <a:pt x="0" y="0"/>
                  </a:lnTo>
                  <a:lnTo>
                    <a:pt x="1316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290"/>
            <p:cNvSpPr>
              <a:spLocks/>
            </p:cNvSpPr>
            <p:nvPr/>
          </p:nvSpPr>
          <p:spPr bwMode="auto">
            <a:xfrm>
              <a:off x="3828205" y="3854163"/>
              <a:ext cx="1177137" cy="1044288"/>
            </a:xfrm>
            <a:custGeom>
              <a:avLst/>
              <a:gdLst>
                <a:gd name="T0" fmla="*/ 1744468 w 1497"/>
                <a:gd name="T1" fmla="*/ 1741488 h 1361"/>
                <a:gd name="T2" fmla="*/ 0 w 1497"/>
                <a:gd name="T3" fmla="*/ 0 h 1361"/>
                <a:gd name="T4" fmla="*/ 1857375 w 1497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497"/>
                <a:gd name="T10" fmla="*/ 0 h 1361"/>
                <a:gd name="T11" fmla="*/ 1497 w 1497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7" h="1361">
                  <a:moveTo>
                    <a:pt x="1406" y="1361"/>
                  </a:moveTo>
                  <a:lnTo>
                    <a:pt x="0" y="0"/>
                  </a:lnTo>
                  <a:lnTo>
                    <a:pt x="1497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291"/>
            <p:cNvSpPr>
              <a:spLocks/>
            </p:cNvSpPr>
            <p:nvPr/>
          </p:nvSpPr>
          <p:spPr bwMode="auto">
            <a:xfrm>
              <a:off x="3828205" y="3854163"/>
              <a:ext cx="1320003" cy="1044288"/>
            </a:xfrm>
            <a:custGeom>
              <a:avLst/>
              <a:gdLst>
                <a:gd name="T0" fmla="*/ 1969915 w 1679"/>
                <a:gd name="T1" fmla="*/ 1741488 h 1361"/>
                <a:gd name="T2" fmla="*/ 0 w 1679"/>
                <a:gd name="T3" fmla="*/ 0 h 1361"/>
                <a:gd name="T4" fmla="*/ 2082800 w 1679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679"/>
                <a:gd name="T10" fmla="*/ 0 h 1361"/>
                <a:gd name="T11" fmla="*/ 1679 w 1679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9" h="1361">
                  <a:moveTo>
                    <a:pt x="1588" y="1361"/>
                  </a:moveTo>
                  <a:lnTo>
                    <a:pt x="0" y="0"/>
                  </a:lnTo>
                  <a:lnTo>
                    <a:pt x="1679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292"/>
            <p:cNvSpPr>
              <a:spLocks/>
            </p:cNvSpPr>
            <p:nvPr/>
          </p:nvSpPr>
          <p:spPr bwMode="auto">
            <a:xfrm>
              <a:off x="3828205" y="3854163"/>
              <a:ext cx="1462869" cy="1044288"/>
            </a:xfrm>
            <a:custGeom>
              <a:avLst/>
              <a:gdLst>
                <a:gd name="T0" fmla="*/ 2195296 w 1860"/>
                <a:gd name="T1" fmla="*/ 1741488 h 1361"/>
                <a:gd name="T2" fmla="*/ 0 w 1860"/>
                <a:gd name="T3" fmla="*/ 0 h 1361"/>
                <a:gd name="T4" fmla="*/ 2308225 w 1860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860"/>
                <a:gd name="T10" fmla="*/ 0 h 1361"/>
                <a:gd name="T11" fmla="*/ 1860 w 1860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0" h="1361">
                  <a:moveTo>
                    <a:pt x="1769" y="1361"/>
                  </a:moveTo>
                  <a:lnTo>
                    <a:pt x="0" y="0"/>
                  </a:lnTo>
                  <a:lnTo>
                    <a:pt x="1860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38" name="Group 293"/>
            <p:cNvGrpSpPr>
              <a:grpSpLocks/>
            </p:cNvGrpSpPr>
            <p:nvPr/>
          </p:nvGrpSpPr>
          <p:grpSpPr bwMode="auto">
            <a:xfrm flipH="1">
              <a:off x="3792986" y="3854163"/>
              <a:ext cx="1498086" cy="1044288"/>
              <a:chOff x="1474" y="2160"/>
              <a:chExt cx="1905" cy="1361"/>
            </a:xfrm>
          </p:grpSpPr>
          <p:sp>
            <p:nvSpPr>
              <p:cNvPr id="70" name="Freeform 294"/>
              <p:cNvSpPr>
                <a:spLocks/>
              </p:cNvSpPr>
              <p:nvPr/>
            </p:nvSpPr>
            <p:spPr bwMode="auto">
              <a:xfrm>
                <a:off x="1474" y="2160"/>
                <a:ext cx="91" cy="1361"/>
              </a:xfrm>
              <a:custGeom>
                <a:avLst/>
                <a:gdLst>
                  <a:gd name="T0" fmla="*/ 0 w 91"/>
                  <a:gd name="T1" fmla="*/ 1361 h 1361"/>
                  <a:gd name="T2" fmla="*/ 45 w 91"/>
                  <a:gd name="T3" fmla="*/ 0 h 1361"/>
                  <a:gd name="T4" fmla="*/ 91 w 91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361"/>
                  <a:gd name="T11" fmla="*/ 91 w 91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361">
                    <a:moveTo>
                      <a:pt x="0" y="1361"/>
                    </a:moveTo>
                    <a:lnTo>
                      <a:pt x="45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Freeform 295"/>
              <p:cNvSpPr>
                <a:spLocks/>
              </p:cNvSpPr>
              <p:nvPr/>
            </p:nvSpPr>
            <p:spPr bwMode="auto">
              <a:xfrm>
                <a:off x="1519" y="2160"/>
                <a:ext cx="227" cy="1361"/>
              </a:xfrm>
              <a:custGeom>
                <a:avLst/>
                <a:gdLst>
                  <a:gd name="T0" fmla="*/ 136 w 227"/>
                  <a:gd name="T1" fmla="*/ 1361 h 1361"/>
                  <a:gd name="T2" fmla="*/ 0 w 227"/>
                  <a:gd name="T3" fmla="*/ 0 h 1361"/>
                  <a:gd name="T4" fmla="*/ 227 w 22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1"/>
                  <a:gd name="T11" fmla="*/ 227 w 22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1">
                    <a:moveTo>
                      <a:pt x="136" y="1361"/>
                    </a:moveTo>
                    <a:lnTo>
                      <a:pt x="0" y="0"/>
                    </a:lnTo>
                    <a:lnTo>
                      <a:pt x="22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Freeform 296"/>
              <p:cNvSpPr>
                <a:spLocks/>
              </p:cNvSpPr>
              <p:nvPr/>
            </p:nvSpPr>
            <p:spPr bwMode="auto">
              <a:xfrm>
                <a:off x="1519" y="2160"/>
                <a:ext cx="590" cy="1361"/>
              </a:xfrm>
              <a:custGeom>
                <a:avLst/>
                <a:gdLst>
                  <a:gd name="T0" fmla="*/ 499 w 590"/>
                  <a:gd name="T1" fmla="*/ 1361 h 1361"/>
                  <a:gd name="T2" fmla="*/ 0 w 590"/>
                  <a:gd name="T3" fmla="*/ 0 h 1361"/>
                  <a:gd name="T4" fmla="*/ 590 w 59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361"/>
                  <a:gd name="T11" fmla="*/ 590 w 59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361">
                    <a:moveTo>
                      <a:pt x="499" y="1361"/>
                    </a:moveTo>
                    <a:lnTo>
                      <a:pt x="0" y="0"/>
                    </a:lnTo>
                    <a:lnTo>
                      <a:pt x="5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Freeform 297"/>
              <p:cNvSpPr>
                <a:spLocks/>
              </p:cNvSpPr>
              <p:nvPr/>
            </p:nvSpPr>
            <p:spPr bwMode="auto">
              <a:xfrm>
                <a:off x="1519" y="2160"/>
                <a:ext cx="772" cy="1361"/>
              </a:xfrm>
              <a:custGeom>
                <a:avLst/>
                <a:gdLst>
                  <a:gd name="T0" fmla="*/ 681 w 772"/>
                  <a:gd name="T1" fmla="*/ 1361 h 1361"/>
                  <a:gd name="T2" fmla="*/ 0 w 772"/>
                  <a:gd name="T3" fmla="*/ 0 h 1361"/>
                  <a:gd name="T4" fmla="*/ 772 w 77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1361"/>
                  <a:gd name="T11" fmla="*/ 772 w 77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1361">
                    <a:moveTo>
                      <a:pt x="681" y="1361"/>
                    </a:moveTo>
                    <a:lnTo>
                      <a:pt x="0" y="0"/>
                    </a:lnTo>
                    <a:lnTo>
                      <a:pt x="77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Freeform 298"/>
              <p:cNvSpPr>
                <a:spLocks/>
              </p:cNvSpPr>
              <p:nvPr/>
            </p:nvSpPr>
            <p:spPr bwMode="auto">
              <a:xfrm>
                <a:off x="1519" y="2160"/>
                <a:ext cx="953" cy="1361"/>
              </a:xfrm>
              <a:custGeom>
                <a:avLst/>
                <a:gdLst>
                  <a:gd name="T0" fmla="*/ 862 w 953"/>
                  <a:gd name="T1" fmla="*/ 1361 h 1361"/>
                  <a:gd name="T2" fmla="*/ 0 w 953"/>
                  <a:gd name="T3" fmla="*/ 0 h 1361"/>
                  <a:gd name="T4" fmla="*/ 953 w 95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53"/>
                  <a:gd name="T10" fmla="*/ 0 h 1361"/>
                  <a:gd name="T11" fmla="*/ 953 w 95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3" h="1361">
                    <a:moveTo>
                      <a:pt x="862" y="1361"/>
                    </a:moveTo>
                    <a:lnTo>
                      <a:pt x="0" y="0"/>
                    </a:lnTo>
                    <a:lnTo>
                      <a:pt x="95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Freeform 299"/>
              <p:cNvSpPr>
                <a:spLocks/>
              </p:cNvSpPr>
              <p:nvPr/>
            </p:nvSpPr>
            <p:spPr bwMode="auto">
              <a:xfrm>
                <a:off x="1519" y="2160"/>
                <a:ext cx="409" cy="1361"/>
              </a:xfrm>
              <a:custGeom>
                <a:avLst/>
                <a:gdLst>
                  <a:gd name="T0" fmla="*/ 318 w 409"/>
                  <a:gd name="T1" fmla="*/ 1361 h 1361"/>
                  <a:gd name="T2" fmla="*/ 0 w 409"/>
                  <a:gd name="T3" fmla="*/ 0 h 1361"/>
                  <a:gd name="T4" fmla="*/ 409 w 40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361"/>
                  <a:gd name="T11" fmla="*/ 409 w 40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361">
                    <a:moveTo>
                      <a:pt x="318" y="1361"/>
                    </a:moveTo>
                    <a:lnTo>
                      <a:pt x="0" y="0"/>
                    </a:lnTo>
                    <a:lnTo>
                      <a:pt x="40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Freeform 300"/>
              <p:cNvSpPr>
                <a:spLocks/>
              </p:cNvSpPr>
              <p:nvPr/>
            </p:nvSpPr>
            <p:spPr bwMode="auto">
              <a:xfrm>
                <a:off x="1519" y="2160"/>
                <a:ext cx="1134" cy="1361"/>
              </a:xfrm>
              <a:custGeom>
                <a:avLst/>
                <a:gdLst>
                  <a:gd name="T0" fmla="*/ 1043 w 1134"/>
                  <a:gd name="T1" fmla="*/ 1361 h 1361"/>
                  <a:gd name="T2" fmla="*/ 0 w 1134"/>
                  <a:gd name="T3" fmla="*/ 0 h 1361"/>
                  <a:gd name="T4" fmla="*/ 1134 w 1134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134"/>
                  <a:gd name="T10" fmla="*/ 0 h 1361"/>
                  <a:gd name="T11" fmla="*/ 1134 w 1134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4" h="1361">
                    <a:moveTo>
                      <a:pt x="1043" y="1361"/>
                    </a:moveTo>
                    <a:lnTo>
                      <a:pt x="0" y="0"/>
                    </a:lnTo>
                    <a:lnTo>
                      <a:pt x="1134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Freeform 301"/>
              <p:cNvSpPr>
                <a:spLocks/>
              </p:cNvSpPr>
              <p:nvPr/>
            </p:nvSpPr>
            <p:spPr bwMode="auto">
              <a:xfrm>
                <a:off x="1519" y="2160"/>
                <a:ext cx="1316" cy="1361"/>
              </a:xfrm>
              <a:custGeom>
                <a:avLst/>
                <a:gdLst>
                  <a:gd name="T0" fmla="*/ 1225 w 1316"/>
                  <a:gd name="T1" fmla="*/ 1361 h 1361"/>
                  <a:gd name="T2" fmla="*/ 0 w 1316"/>
                  <a:gd name="T3" fmla="*/ 0 h 1361"/>
                  <a:gd name="T4" fmla="*/ 1316 w 131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16"/>
                  <a:gd name="T10" fmla="*/ 0 h 1361"/>
                  <a:gd name="T11" fmla="*/ 1316 w 131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16" h="1361">
                    <a:moveTo>
                      <a:pt x="1225" y="1361"/>
                    </a:moveTo>
                    <a:lnTo>
                      <a:pt x="0" y="0"/>
                    </a:lnTo>
                    <a:lnTo>
                      <a:pt x="131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" name="Freeform 302"/>
              <p:cNvSpPr>
                <a:spLocks/>
              </p:cNvSpPr>
              <p:nvPr/>
            </p:nvSpPr>
            <p:spPr bwMode="auto">
              <a:xfrm>
                <a:off x="1519" y="2160"/>
                <a:ext cx="1497" cy="1361"/>
              </a:xfrm>
              <a:custGeom>
                <a:avLst/>
                <a:gdLst>
                  <a:gd name="T0" fmla="*/ 1406 w 1497"/>
                  <a:gd name="T1" fmla="*/ 1361 h 1361"/>
                  <a:gd name="T2" fmla="*/ 0 w 1497"/>
                  <a:gd name="T3" fmla="*/ 0 h 1361"/>
                  <a:gd name="T4" fmla="*/ 1497 w 149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497"/>
                  <a:gd name="T10" fmla="*/ 0 h 1361"/>
                  <a:gd name="T11" fmla="*/ 1497 w 149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97" h="1361">
                    <a:moveTo>
                      <a:pt x="1406" y="1361"/>
                    </a:moveTo>
                    <a:lnTo>
                      <a:pt x="0" y="0"/>
                    </a:lnTo>
                    <a:lnTo>
                      <a:pt x="149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Freeform 303"/>
              <p:cNvSpPr>
                <a:spLocks/>
              </p:cNvSpPr>
              <p:nvPr/>
            </p:nvSpPr>
            <p:spPr bwMode="auto">
              <a:xfrm>
                <a:off x="1519" y="2160"/>
                <a:ext cx="1679" cy="1361"/>
              </a:xfrm>
              <a:custGeom>
                <a:avLst/>
                <a:gdLst>
                  <a:gd name="T0" fmla="*/ 1588 w 1679"/>
                  <a:gd name="T1" fmla="*/ 1361 h 1361"/>
                  <a:gd name="T2" fmla="*/ 0 w 1679"/>
                  <a:gd name="T3" fmla="*/ 0 h 1361"/>
                  <a:gd name="T4" fmla="*/ 1679 w 167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679"/>
                  <a:gd name="T10" fmla="*/ 0 h 1361"/>
                  <a:gd name="T11" fmla="*/ 1679 w 167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79" h="1361">
                    <a:moveTo>
                      <a:pt x="1588" y="1361"/>
                    </a:moveTo>
                    <a:lnTo>
                      <a:pt x="0" y="0"/>
                    </a:lnTo>
                    <a:lnTo>
                      <a:pt x="167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Freeform 304"/>
              <p:cNvSpPr>
                <a:spLocks/>
              </p:cNvSpPr>
              <p:nvPr/>
            </p:nvSpPr>
            <p:spPr bwMode="auto">
              <a:xfrm>
                <a:off x="1519" y="2160"/>
                <a:ext cx="1860" cy="1361"/>
              </a:xfrm>
              <a:custGeom>
                <a:avLst/>
                <a:gdLst>
                  <a:gd name="T0" fmla="*/ 1769 w 1860"/>
                  <a:gd name="T1" fmla="*/ 1361 h 1361"/>
                  <a:gd name="T2" fmla="*/ 0 w 1860"/>
                  <a:gd name="T3" fmla="*/ 0 h 1361"/>
                  <a:gd name="T4" fmla="*/ 1860 w 186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860"/>
                  <a:gd name="T10" fmla="*/ 0 h 1361"/>
                  <a:gd name="T11" fmla="*/ 1860 w 186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0" h="1361">
                    <a:moveTo>
                      <a:pt x="1769" y="1361"/>
                    </a:moveTo>
                    <a:lnTo>
                      <a:pt x="0" y="0"/>
                    </a:lnTo>
                    <a:lnTo>
                      <a:pt x="186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9" name="Group 305"/>
            <p:cNvGrpSpPr>
              <a:grpSpLocks/>
            </p:cNvGrpSpPr>
            <p:nvPr/>
          </p:nvGrpSpPr>
          <p:grpSpPr bwMode="auto">
            <a:xfrm>
              <a:off x="3792993" y="3854163"/>
              <a:ext cx="1498086" cy="1044288"/>
              <a:chOff x="1474" y="2659"/>
              <a:chExt cx="1905" cy="1361"/>
            </a:xfrm>
          </p:grpSpPr>
          <p:sp>
            <p:nvSpPr>
              <p:cNvPr id="59" name="Freeform 306"/>
              <p:cNvSpPr>
                <a:spLocks/>
              </p:cNvSpPr>
              <p:nvPr/>
            </p:nvSpPr>
            <p:spPr bwMode="auto">
              <a:xfrm>
                <a:off x="1474" y="2659"/>
                <a:ext cx="499" cy="1361"/>
              </a:xfrm>
              <a:custGeom>
                <a:avLst/>
                <a:gdLst>
                  <a:gd name="T0" fmla="*/ 0 w 499"/>
                  <a:gd name="T1" fmla="*/ 1361 h 1361"/>
                  <a:gd name="T2" fmla="*/ 499 w 499"/>
                  <a:gd name="T3" fmla="*/ 0 h 1361"/>
                  <a:gd name="T4" fmla="*/ 91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0" y="1361"/>
                    </a:moveTo>
                    <a:lnTo>
                      <a:pt x="499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Freeform 307"/>
              <p:cNvSpPr>
                <a:spLocks/>
              </p:cNvSpPr>
              <p:nvPr/>
            </p:nvSpPr>
            <p:spPr bwMode="auto">
              <a:xfrm>
                <a:off x="1655" y="2659"/>
                <a:ext cx="318" cy="1361"/>
              </a:xfrm>
              <a:custGeom>
                <a:avLst/>
                <a:gdLst>
                  <a:gd name="T0" fmla="*/ 0 w 318"/>
                  <a:gd name="T1" fmla="*/ 1361 h 1361"/>
                  <a:gd name="T2" fmla="*/ 318 w 318"/>
                  <a:gd name="T3" fmla="*/ 0 h 1361"/>
                  <a:gd name="T4" fmla="*/ 91 w 318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1361"/>
                  <a:gd name="T11" fmla="*/ 318 w 318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1361">
                    <a:moveTo>
                      <a:pt x="0" y="1361"/>
                    </a:moveTo>
                    <a:lnTo>
                      <a:pt x="318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Freeform 308"/>
              <p:cNvSpPr>
                <a:spLocks/>
              </p:cNvSpPr>
              <p:nvPr/>
            </p:nvSpPr>
            <p:spPr bwMode="auto">
              <a:xfrm>
                <a:off x="1837" y="2659"/>
                <a:ext cx="136" cy="1361"/>
              </a:xfrm>
              <a:custGeom>
                <a:avLst/>
                <a:gdLst>
                  <a:gd name="T0" fmla="*/ 0 w 136"/>
                  <a:gd name="T1" fmla="*/ 1361 h 1361"/>
                  <a:gd name="T2" fmla="*/ 136 w 136"/>
                  <a:gd name="T3" fmla="*/ 0 h 1361"/>
                  <a:gd name="T4" fmla="*/ 90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0" y="1361"/>
                    </a:moveTo>
                    <a:lnTo>
                      <a:pt x="136" y="0"/>
                    </a:lnTo>
                    <a:lnTo>
                      <a:pt x="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Freeform 309"/>
              <p:cNvSpPr>
                <a:spLocks/>
              </p:cNvSpPr>
              <p:nvPr/>
            </p:nvSpPr>
            <p:spPr bwMode="auto">
              <a:xfrm>
                <a:off x="1973" y="2659"/>
                <a:ext cx="136" cy="1361"/>
              </a:xfrm>
              <a:custGeom>
                <a:avLst/>
                <a:gdLst>
                  <a:gd name="T0" fmla="*/ 45 w 136"/>
                  <a:gd name="T1" fmla="*/ 1361 h 1361"/>
                  <a:gd name="T2" fmla="*/ 0 w 136"/>
                  <a:gd name="T3" fmla="*/ 0 h 1361"/>
                  <a:gd name="T4" fmla="*/ 136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45" y="1361"/>
                    </a:moveTo>
                    <a:lnTo>
                      <a:pt x="0" y="0"/>
                    </a:lnTo>
                    <a:lnTo>
                      <a:pt x="13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Freeform 310"/>
              <p:cNvSpPr>
                <a:spLocks/>
              </p:cNvSpPr>
              <p:nvPr/>
            </p:nvSpPr>
            <p:spPr bwMode="auto">
              <a:xfrm>
                <a:off x="1973" y="2659"/>
                <a:ext cx="317" cy="1361"/>
              </a:xfrm>
              <a:custGeom>
                <a:avLst/>
                <a:gdLst>
                  <a:gd name="T0" fmla="*/ 227 w 317"/>
                  <a:gd name="T1" fmla="*/ 1361 h 1361"/>
                  <a:gd name="T2" fmla="*/ 0 w 317"/>
                  <a:gd name="T3" fmla="*/ 0 h 1361"/>
                  <a:gd name="T4" fmla="*/ 317 w 31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1361"/>
                  <a:gd name="T11" fmla="*/ 317 w 31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1361">
                    <a:moveTo>
                      <a:pt x="227" y="1361"/>
                    </a:moveTo>
                    <a:lnTo>
                      <a:pt x="0" y="0"/>
                    </a:lnTo>
                    <a:lnTo>
                      <a:pt x="31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Freeform 311"/>
              <p:cNvSpPr>
                <a:spLocks/>
              </p:cNvSpPr>
              <p:nvPr/>
            </p:nvSpPr>
            <p:spPr bwMode="auto">
              <a:xfrm>
                <a:off x="1973" y="2659"/>
                <a:ext cx="499" cy="1361"/>
              </a:xfrm>
              <a:custGeom>
                <a:avLst/>
                <a:gdLst>
                  <a:gd name="T0" fmla="*/ 408 w 499"/>
                  <a:gd name="T1" fmla="*/ 1361 h 1361"/>
                  <a:gd name="T2" fmla="*/ 0 w 499"/>
                  <a:gd name="T3" fmla="*/ 0 h 1361"/>
                  <a:gd name="T4" fmla="*/ 499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408" y="1361"/>
                    </a:moveTo>
                    <a:lnTo>
                      <a:pt x="0" y="0"/>
                    </a:lnTo>
                    <a:lnTo>
                      <a:pt x="49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Freeform 312"/>
              <p:cNvSpPr>
                <a:spLocks/>
              </p:cNvSpPr>
              <p:nvPr/>
            </p:nvSpPr>
            <p:spPr bwMode="auto">
              <a:xfrm>
                <a:off x="1973" y="2659"/>
                <a:ext cx="680" cy="1361"/>
              </a:xfrm>
              <a:custGeom>
                <a:avLst/>
                <a:gdLst>
                  <a:gd name="T0" fmla="*/ 589 w 680"/>
                  <a:gd name="T1" fmla="*/ 1361 h 1361"/>
                  <a:gd name="T2" fmla="*/ 0 w 680"/>
                  <a:gd name="T3" fmla="*/ 0 h 1361"/>
                  <a:gd name="T4" fmla="*/ 680 w 68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680"/>
                  <a:gd name="T10" fmla="*/ 0 h 1361"/>
                  <a:gd name="T11" fmla="*/ 680 w 68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0" h="1361">
                    <a:moveTo>
                      <a:pt x="589" y="1361"/>
                    </a:moveTo>
                    <a:lnTo>
                      <a:pt x="0" y="0"/>
                    </a:lnTo>
                    <a:lnTo>
                      <a:pt x="68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Freeform 313"/>
              <p:cNvSpPr>
                <a:spLocks/>
              </p:cNvSpPr>
              <p:nvPr/>
            </p:nvSpPr>
            <p:spPr bwMode="auto">
              <a:xfrm>
                <a:off x="1973" y="2659"/>
                <a:ext cx="862" cy="1361"/>
              </a:xfrm>
              <a:custGeom>
                <a:avLst/>
                <a:gdLst>
                  <a:gd name="T0" fmla="*/ 771 w 862"/>
                  <a:gd name="T1" fmla="*/ 1361 h 1361"/>
                  <a:gd name="T2" fmla="*/ 0 w 862"/>
                  <a:gd name="T3" fmla="*/ 0 h 1361"/>
                  <a:gd name="T4" fmla="*/ 862 w 86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862"/>
                  <a:gd name="T10" fmla="*/ 0 h 1361"/>
                  <a:gd name="T11" fmla="*/ 862 w 86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2" h="1361">
                    <a:moveTo>
                      <a:pt x="771" y="1361"/>
                    </a:moveTo>
                    <a:lnTo>
                      <a:pt x="0" y="0"/>
                    </a:lnTo>
                    <a:lnTo>
                      <a:pt x="86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Freeform 314"/>
              <p:cNvSpPr>
                <a:spLocks/>
              </p:cNvSpPr>
              <p:nvPr/>
            </p:nvSpPr>
            <p:spPr bwMode="auto">
              <a:xfrm>
                <a:off x="1973" y="2659"/>
                <a:ext cx="1043" cy="1361"/>
              </a:xfrm>
              <a:custGeom>
                <a:avLst/>
                <a:gdLst>
                  <a:gd name="T0" fmla="*/ 952 w 1043"/>
                  <a:gd name="T1" fmla="*/ 1361 h 1361"/>
                  <a:gd name="T2" fmla="*/ 0 w 1043"/>
                  <a:gd name="T3" fmla="*/ 0 h 1361"/>
                  <a:gd name="T4" fmla="*/ 1043 w 104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043"/>
                  <a:gd name="T10" fmla="*/ 0 h 1361"/>
                  <a:gd name="T11" fmla="*/ 1043 w 104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3" h="1361">
                    <a:moveTo>
                      <a:pt x="952" y="1361"/>
                    </a:moveTo>
                    <a:lnTo>
                      <a:pt x="0" y="0"/>
                    </a:lnTo>
                    <a:lnTo>
                      <a:pt x="104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Freeform 315"/>
              <p:cNvSpPr>
                <a:spLocks/>
              </p:cNvSpPr>
              <p:nvPr/>
            </p:nvSpPr>
            <p:spPr bwMode="auto">
              <a:xfrm>
                <a:off x="1973" y="2659"/>
                <a:ext cx="1225" cy="1361"/>
              </a:xfrm>
              <a:custGeom>
                <a:avLst/>
                <a:gdLst>
                  <a:gd name="T0" fmla="*/ 1134 w 1225"/>
                  <a:gd name="T1" fmla="*/ 1361 h 1361"/>
                  <a:gd name="T2" fmla="*/ 0 w 1225"/>
                  <a:gd name="T3" fmla="*/ 0 h 1361"/>
                  <a:gd name="T4" fmla="*/ 1225 w 1225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225"/>
                  <a:gd name="T10" fmla="*/ 0 h 1361"/>
                  <a:gd name="T11" fmla="*/ 1225 w 1225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5" h="1361">
                    <a:moveTo>
                      <a:pt x="1134" y="1361"/>
                    </a:moveTo>
                    <a:lnTo>
                      <a:pt x="0" y="0"/>
                    </a:lnTo>
                    <a:lnTo>
                      <a:pt x="1225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Freeform 316"/>
              <p:cNvSpPr>
                <a:spLocks/>
              </p:cNvSpPr>
              <p:nvPr/>
            </p:nvSpPr>
            <p:spPr bwMode="auto">
              <a:xfrm>
                <a:off x="1973" y="2659"/>
                <a:ext cx="1406" cy="1361"/>
              </a:xfrm>
              <a:custGeom>
                <a:avLst/>
                <a:gdLst>
                  <a:gd name="T0" fmla="*/ 1315 w 1406"/>
                  <a:gd name="T1" fmla="*/ 1361 h 1361"/>
                  <a:gd name="T2" fmla="*/ 0 w 1406"/>
                  <a:gd name="T3" fmla="*/ 0 h 1361"/>
                  <a:gd name="T4" fmla="*/ 1406 w 140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406"/>
                  <a:gd name="T10" fmla="*/ 0 h 1361"/>
                  <a:gd name="T11" fmla="*/ 1406 w 140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6" h="1361">
                    <a:moveTo>
                      <a:pt x="1315" y="1361"/>
                    </a:moveTo>
                    <a:lnTo>
                      <a:pt x="0" y="0"/>
                    </a:lnTo>
                    <a:lnTo>
                      <a:pt x="140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0" name="Group 317"/>
            <p:cNvGrpSpPr>
              <a:grpSpLocks/>
            </p:cNvGrpSpPr>
            <p:nvPr/>
          </p:nvGrpSpPr>
          <p:grpSpPr bwMode="auto">
            <a:xfrm flipH="1">
              <a:off x="3792989" y="3854163"/>
              <a:ext cx="1499089" cy="1044288"/>
              <a:chOff x="1474" y="2659"/>
              <a:chExt cx="1905" cy="1361"/>
            </a:xfrm>
          </p:grpSpPr>
          <p:sp>
            <p:nvSpPr>
              <p:cNvPr id="48" name="Freeform 318"/>
              <p:cNvSpPr>
                <a:spLocks/>
              </p:cNvSpPr>
              <p:nvPr/>
            </p:nvSpPr>
            <p:spPr bwMode="auto">
              <a:xfrm>
                <a:off x="1474" y="2659"/>
                <a:ext cx="499" cy="1361"/>
              </a:xfrm>
              <a:custGeom>
                <a:avLst/>
                <a:gdLst>
                  <a:gd name="T0" fmla="*/ 0 w 499"/>
                  <a:gd name="T1" fmla="*/ 1361 h 1361"/>
                  <a:gd name="T2" fmla="*/ 499 w 499"/>
                  <a:gd name="T3" fmla="*/ 0 h 1361"/>
                  <a:gd name="T4" fmla="*/ 91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0" y="1361"/>
                    </a:moveTo>
                    <a:lnTo>
                      <a:pt x="499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Freeform 319"/>
              <p:cNvSpPr>
                <a:spLocks/>
              </p:cNvSpPr>
              <p:nvPr/>
            </p:nvSpPr>
            <p:spPr bwMode="auto">
              <a:xfrm>
                <a:off x="1655" y="2659"/>
                <a:ext cx="318" cy="1361"/>
              </a:xfrm>
              <a:custGeom>
                <a:avLst/>
                <a:gdLst>
                  <a:gd name="T0" fmla="*/ 0 w 318"/>
                  <a:gd name="T1" fmla="*/ 1361 h 1361"/>
                  <a:gd name="T2" fmla="*/ 318 w 318"/>
                  <a:gd name="T3" fmla="*/ 0 h 1361"/>
                  <a:gd name="T4" fmla="*/ 91 w 318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1361"/>
                  <a:gd name="T11" fmla="*/ 318 w 318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1361">
                    <a:moveTo>
                      <a:pt x="0" y="1361"/>
                    </a:moveTo>
                    <a:lnTo>
                      <a:pt x="318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Freeform 320"/>
              <p:cNvSpPr>
                <a:spLocks/>
              </p:cNvSpPr>
              <p:nvPr/>
            </p:nvSpPr>
            <p:spPr bwMode="auto">
              <a:xfrm>
                <a:off x="1837" y="2659"/>
                <a:ext cx="136" cy="1361"/>
              </a:xfrm>
              <a:custGeom>
                <a:avLst/>
                <a:gdLst>
                  <a:gd name="T0" fmla="*/ 0 w 136"/>
                  <a:gd name="T1" fmla="*/ 1361 h 1361"/>
                  <a:gd name="T2" fmla="*/ 136 w 136"/>
                  <a:gd name="T3" fmla="*/ 0 h 1361"/>
                  <a:gd name="T4" fmla="*/ 90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0" y="1361"/>
                    </a:moveTo>
                    <a:lnTo>
                      <a:pt x="136" y="0"/>
                    </a:lnTo>
                    <a:lnTo>
                      <a:pt x="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Freeform 321"/>
              <p:cNvSpPr>
                <a:spLocks/>
              </p:cNvSpPr>
              <p:nvPr/>
            </p:nvSpPr>
            <p:spPr bwMode="auto">
              <a:xfrm>
                <a:off x="1973" y="2659"/>
                <a:ext cx="136" cy="1361"/>
              </a:xfrm>
              <a:custGeom>
                <a:avLst/>
                <a:gdLst>
                  <a:gd name="T0" fmla="*/ 45 w 136"/>
                  <a:gd name="T1" fmla="*/ 1361 h 1361"/>
                  <a:gd name="T2" fmla="*/ 0 w 136"/>
                  <a:gd name="T3" fmla="*/ 0 h 1361"/>
                  <a:gd name="T4" fmla="*/ 136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45" y="1361"/>
                    </a:moveTo>
                    <a:lnTo>
                      <a:pt x="0" y="0"/>
                    </a:lnTo>
                    <a:lnTo>
                      <a:pt x="13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Freeform 322"/>
              <p:cNvSpPr>
                <a:spLocks/>
              </p:cNvSpPr>
              <p:nvPr/>
            </p:nvSpPr>
            <p:spPr bwMode="auto">
              <a:xfrm>
                <a:off x="1973" y="2659"/>
                <a:ext cx="317" cy="1361"/>
              </a:xfrm>
              <a:custGeom>
                <a:avLst/>
                <a:gdLst>
                  <a:gd name="T0" fmla="*/ 227 w 317"/>
                  <a:gd name="T1" fmla="*/ 1361 h 1361"/>
                  <a:gd name="T2" fmla="*/ 0 w 317"/>
                  <a:gd name="T3" fmla="*/ 0 h 1361"/>
                  <a:gd name="T4" fmla="*/ 317 w 31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1361"/>
                  <a:gd name="T11" fmla="*/ 317 w 31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1361">
                    <a:moveTo>
                      <a:pt x="227" y="1361"/>
                    </a:moveTo>
                    <a:lnTo>
                      <a:pt x="0" y="0"/>
                    </a:lnTo>
                    <a:lnTo>
                      <a:pt x="31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Freeform 323"/>
              <p:cNvSpPr>
                <a:spLocks/>
              </p:cNvSpPr>
              <p:nvPr/>
            </p:nvSpPr>
            <p:spPr bwMode="auto">
              <a:xfrm>
                <a:off x="1973" y="2659"/>
                <a:ext cx="499" cy="1361"/>
              </a:xfrm>
              <a:custGeom>
                <a:avLst/>
                <a:gdLst>
                  <a:gd name="T0" fmla="*/ 408 w 499"/>
                  <a:gd name="T1" fmla="*/ 1361 h 1361"/>
                  <a:gd name="T2" fmla="*/ 0 w 499"/>
                  <a:gd name="T3" fmla="*/ 0 h 1361"/>
                  <a:gd name="T4" fmla="*/ 499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408" y="1361"/>
                    </a:moveTo>
                    <a:lnTo>
                      <a:pt x="0" y="0"/>
                    </a:lnTo>
                    <a:lnTo>
                      <a:pt x="49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Freeform 324"/>
              <p:cNvSpPr>
                <a:spLocks/>
              </p:cNvSpPr>
              <p:nvPr/>
            </p:nvSpPr>
            <p:spPr bwMode="auto">
              <a:xfrm>
                <a:off x="1973" y="2659"/>
                <a:ext cx="680" cy="1361"/>
              </a:xfrm>
              <a:custGeom>
                <a:avLst/>
                <a:gdLst>
                  <a:gd name="T0" fmla="*/ 589 w 680"/>
                  <a:gd name="T1" fmla="*/ 1361 h 1361"/>
                  <a:gd name="T2" fmla="*/ 0 w 680"/>
                  <a:gd name="T3" fmla="*/ 0 h 1361"/>
                  <a:gd name="T4" fmla="*/ 680 w 68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680"/>
                  <a:gd name="T10" fmla="*/ 0 h 1361"/>
                  <a:gd name="T11" fmla="*/ 680 w 68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0" h="1361">
                    <a:moveTo>
                      <a:pt x="589" y="1361"/>
                    </a:moveTo>
                    <a:lnTo>
                      <a:pt x="0" y="0"/>
                    </a:lnTo>
                    <a:lnTo>
                      <a:pt x="68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Freeform 325"/>
              <p:cNvSpPr>
                <a:spLocks/>
              </p:cNvSpPr>
              <p:nvPr/>
            </p:nvSpPr>
            <p:spPr bwMode="auto">
              <a:xfrm>
                <a:off x="1973" y="2659"/>
                <a:ext cx="862" cy="1361"/>
              </a:xfrm>
              <a:custGeom>
                <a:avLst/>
                <a:gdLst>
                  <a:gd name="T0" fmla="*/ 771 w 862"/>
                  <a:gd name="T1" fmla="*/ 1361 h 1361"/>
                  <a:gd name="T2" fmla="*/ 0 w 862"/>
                  <a:gd name="T3" fmla="*/ 0 h 1361"/>
                  <a:gd name="T4" fmla="*/ 862 w 86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862"/>
                  <a:gd name="T10" fmla="*/ 0 h 1361"/>
                  <a:gd name="T11" fmla="*/ 862 w 86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2" h="1361">
                    <a:moveTo>
                      <a:pt x="771" y="1361"/>
                    </a:moveTo>
                    <a:lnTo>
                      <a:pt x="0" y="0"/>
                    </a:lnTo>
                    <a:lnTo>
                      <a:pt x="86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Freeform 326"/>
              <p:cNvSpPr>
                <a:spLocks/>
              </p:cNvSpPr>
              <p:nvPr/>
            </p:nvSpPr>
            <p:spPr bwMode="auto">
              <a:xfrm>
                <a:off x="1973" y="2659"/>
                <a:ext cx="1043" cy="1361"/>
              </a:xfrm>
              <a:custGeom>
                <a:avLst/>
                <a:gdLst>
                  <a:gd name="T0" fmla="*/ 952 w 1043"/>
                  <a:gd name="T1" fmla="*/ 1361 h 1361"/>
                  <a:gd name="T2" fmla="*/ 0 w 1043"/>
                  <a:gd name="T3" fmla="*/ 0 h 1361"/>
                  <a:gd name="T4" fmla="*/ 1043 w 104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043"/>
                  <a:gd name="T10" fmla="*/ 0 h 1361"/>
                  <a:gd name="T11" fmla="*/ 1043 w 104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3" h="1361">
                    <a:moveTo>
                      <a:pt x="952" y="1361"/>
                    </a:moveTo>
                    <a:lnTo>
                      <a:pt x="0" y="0"/>
                    </a:lnTo>
                    <a:lnTo>
                      <a:pt x="104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Freeform 327"/>
              <p:cNvSpPr>
                <a:spLocks/>
              </p:cNvSpPr>
              <p:nvPr/>
            </p:nvSpPr>
            <p:spPr bwMode="auto">
              <a:xfrm>
                <a:off x="1973" y="2659"/>
                <a:ext cx="1225" cy="1361"/>
              </a:xfrm>
              <a:custGeom>
                <a:avLst/>
                <a:gdLst>
                  <a:gd name="T0" fmla="*/ 1134 w 1225"/>
                  <a:gd name="T1" fmla="*/ 1361 h 1361"/>
                  <a:gd name="T2" fmla="*/ 0 w 1225"/>
                  <a:gd name="T3" fmla="*/ 0 h 1361"/>
                  <a:gd name="T4" fmla="*/ 1225 w 1225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225"/>
                  <a:gd name="T10" fmla="*/ 0 h 1361"/>
                  <a:gd name="T11" fmla="*/ 1225 w 1225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5" h="1361">
                    <a:moveTo>
                      <a:pt x="1134" y="1361"/>
                    </a:moveTo>
                    <a:lnTo>
                      <a:pt x="0" y="0"/>
                    </a:lnTo>
                    <a:lnTo>
                      <a:pt x="1225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Freeform 328"/>
              <p:cNvSpPr>
                <a:spLocks/>
              </p:cNvSpPr>
              <p:nvPr/>
            </p:nvSpPr>
            <p:spPr bwMode="auto">
              <a:xfrm>
                <a:off x="1973" y="2659"/>
                <a:ext cx="1406" cy="1361"/>
              </a:xfrm>
              <a:custGeom>
                <a:avLst/>
                <a:gdLst>
                  <a:gd name="T0" fmla="*/ 1315 w 1406"/>
                  <a:gd name="T1" fmla="*/ 1361 h 1361"/>
                  <a:gd name="T2" fmla="*/ 0 w 1406"/>
                  <a:gd name="T3" fmla="*/ 0 h 1361"/>
                  <a:gd name="T4" fmla="*/ 1406 w 140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406"/>
                  <a:gd name="T10" fmla="*/ 0 h 1361"/>
                  <a:gd name="T11" fmla="*/ 1406 w 140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6" h="1361">
                    <a:moveTo>
                      <a:pt x="1315" y="1361"/>
                    </a:moveTo>
                    <a:lnTo>
                      <a:pt x="0" y="0"/>
                    </a:lnTo>
                    <a:lnTo>
                      <a:pt x="140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1" name="Oval 333"/>
            <p:cNvSpPr>
              <a:spLocks noChangeArrowheads="1"/>
            </p:cNvSpPr>
            <p:nvPr/>
          </p:nvSpPr>
          <p:spPr bwMode="auto">
            <a:xfrm>
              <a:off x="4495249" y="3819893"/>
              <a:ext cx="71433" cy="6949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Oval 334"/>
            <p:cNvSpPr>
              <a:spLocks noChangeArrowheads="1"/>
            </p:cNvSpPr>
            <p:nvPr/>
          </p:nvSpPr>
          <p:spPr bwMode="auto">
            <a:xfrm>
              <a:off x="3779912" y="3819893"/>
              <a:ext cx="71433" cy="6949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Oval 335"/>
            <p:cNvSpPr>
              <a:spLocks noChangeArrowheads="1"/>
            </p:cNvSpPr>
            <p:nvPr/>
          </p:nvSpPr>
          <p:spPr bwMode="auto">
            <a:xfrm>
              <a:off x="5208574" y="3819893"/>
              <a:ext cx="71433" cy="6949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Oval 336"/>
            <p:cNvSpPr>
              <a:spLocks noChangeArrowheads="1"/>
            </p:cNvSpPr>
            <p:nvPr/>
          </p:nvSpPr>
          <p:spPr bwMode="auto">
            <a:xfrm>
              <a:off x="4136071" y="3819893"/>
              <a:ext cx="71433" cy="6949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Oval 337"/>
            <p:cNvSpPr>
              <a:spLocks noChangeArrowheads="1"/>
            </p:cNvSpPr>
            <p:nvPr/>
          </p:nvSpPr>
          <p:spPr bwMode="auto">
            <a:xfrm>
              <a:off x="4851408" y="3819893"/>
              <a:ext cx="71433" cy="6949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3707904" y="4570926"/>
              <a:ext cx="16561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3707904" y="4628648"/>
              <a:ext cx="16561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右矢印 97"/>
          <p:cNvSpPr/>
          <p:nvPr/>
        </p:nvSpPr>
        <p:spPr bwMode="auto">
          <a:xfrm>
            <a:off x="2123660" y="5886500"/>
            <a:ext cx="648090" cy="432060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右矢印 98"/>
          <p:cNvSpPr/>
          <p:nvPr/>
        </p:nvSpPr>
        <p:spPr bwMode="auto">
          <a:xfrm>
            <a:off x="4067930" y="5886500"/>
            <a:ext cx="648090" cy="432060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2195670" y="545444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4139940" y="545444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pic>
        <p:nvPicPr>
          <p:cNvPr id="92" name="図 91" descr="conclusion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1460" y="5454440"/>
            <a:ext cx="1143000" cy="1143000"/>
          </a:xfrm>
          <a:prstGeom prst="rect">
            <a:avLst/>
          </a:prstGeom>
        </p:spPr>
      </p:pic>
      <p:sp>
        <p:nvSpPr>
          <p:cNvPr id="112" name="右矢印 111"/>
          <p:cNvSpPr/>
          <p:nvPr/>
        </p:nvSpPr>
        <p:spPr bwMode="auto">
          <a:xfrm>
            <a:off x="6012200" y="5886500"/>
            <a:ext cx="648090" cy="432060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6084210" y="545444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(3)</a:t>
            </a:r>
            <a:endParaRPr kumimoji="1" lang="ja-JP" altLang="en-US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6156220" y="4941210"/>
            <a:ext cx="252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Factorization </a:t>
            </a:r>
            <a:r>
              <a:rPr lang="en-US" altLang="ja-JP" dirty="0" smtClean="0"/>
              <a:t>(skipped)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308380" y="5589300"/>
            <a:ext cx="1152160" cy="576080"/>
          </a:xfrm>
        </p:spPr>
        <p:txBody>
          <a:bodyPr/>
          <a:lstStyle/>
          <a:p>
            <a:pPr>
              <a:buNone/>
            </a:pPr>
            <a:r>
              <a:rPr kumimoji="1" lang="en-US" altLang="ja-JP" dirty="0" smtClean="0"/>
              <a:t>END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01824"/>
          </a:xfrm>
        </p:spPr>
        <p:txBody>
          <a:bodyPr/>
          <a:lstStyle/>
          <a:p>
            <a:r>
              <a:rPr kumimoji="1" lang="en-US" altLang="ja-JP" dirty="0" smtClean="0"/>
              <a:t>Motivation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84730"/>
            <a:ext cx="8229600" cy="1584176"/>
          </a:xfrm>
        </p:spPr>
        <p:txBody>
          <a:bodyPr/>
          <a:lstStyle/>
          <a:p>
            <a:r>
              <a:rPr lang="en-US" altLang="ja-JP" dirty="0" smtClean="0"/>
              <a:t>Clear view of a particular depth in the scene</a:t>
            </a:r>
          </a:p>
          <a:p>
            <a:r>
              <a:rPr lang="en-US" altLang="ja-JP" dirty="0" smtClean="0"/>
              <a:t>Reduction of undesirable phenomena such as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194" y="3213056"/>
            <a:ext cx="3600400" cy="272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194" y="3213056"/>
            <a:ext cx="3600400" cy="271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745" y="3213056"/>
            <a:ext cx="3600401" cy="27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746" y="3213056"/>
            <a:ext cx="36004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735747" y="5877352"/>
            <a:ext cx="265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</a:t>
            </a:r>
            <a:r>
              <a:rPr kumimoji="1" lang="en-US" altLang="ja-JP" dirty="0" err="1" smtClean="0"/>
              <a:t>Vaish</a:t>
            </a:r>
            <a:r>
              <a:rPr kumimoji="1" lang="en-US" altLang="ja-JP" dirty="0" smtClean="0"/>
              <a:t> et al. CVPR2004]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59306" y="594006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[Fuchs et al. EGSR2008]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55576" y="2636992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accent1"/>
                </a:solidFill>
              </a:rPr>
              <a:t>O</a:t>
            </a:r>
            <a:r>
              <a:rPr kumimoji="1" lang="en-US" altLang="ja-JP" sz="2800" b="1" dirty="0" smtClean="0">
                <a:solidFill>
                  <a:schemeClr val="accent1"/>
                </a:solidFill>
              </a:rPr>
              <a:t>cclusion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716016" y="2636992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accent1"/>
                </a:solidFill>
              </a:rPr>
              <a:t>S</a:t>
            </a:r>
            <a:r>
              <a:rPr kumimoji="1" lang="en-US" altLang="ja-JP" sz="2800" b="1" dirty="0" smtClean="0">
                <a:solidFill>
                  <a:schemeClr val="accent1"/>
                </a:solidFill>
              </a:rPr>
              <a:t>cattering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Factorization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grpSp>
        <p:nvGrpSpPr>
          <p:cNvPr id="85" name="グループ化 84"/>
          <p:cNvGrpSpPr/>
          <p:nvPr/>
        </p:nvGrpSpPr>
        <p:grpSpPr>
          <a:xfrm>
            <a:off x="7092350" y="1772770"/>
            <a:ext cx="1712768" cy="1561800"/>
            <a:chOff x="7092350" y="2010296"/>
            <a:chExt cx="1712768" cy="15618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012956" y="3427634"/>
              <a:ext cx="144463" cy="144462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FF99"/>
                </a:gs>
                <a:gs pos="100000">
                  <a:srgbClr val="FF99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7366843" y="2133821"/>
              <a:ext cx="142875" cy="1428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662243" y="2133821"/>
              <a:ext cx="142875" cy="1428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014543" y="2060354"/>
              <a:ext cx="142875" cy="1428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 rot="1340758">
              <a:off x="7438281" y="2419571"/>
              <a:ext cx="504825" cy="86518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8085980" y="2204829"/>
              <a:ext cx="14509" cy="12228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7798643" y="2851371"/>
              <a:ext cx="287338" cy="5762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 flipV="1">
              <a:off x="7511306" y="2276696"/>
              <a:ext cx="287338" cy="5762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8085981" y="2851371"/>
              <a:ext cx="288925" cy="5762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8373318" y="2276696"/>
              <a:ext cx="288925" cy="5762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8301881" y="2706909"/>
              <a:ext cx="215900" cy="14446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 rot="3739666">
              <a:off x="7042635" y="2747581"/>
              <a:ext cx="11416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absorption</a:t>
              </a:r>
              <a:endParaRPr lang="en-US" altLang="ja-JP" sz="1600" dirty="0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 rot="17766201">
              <a:off x="8106028" y="2791886"/>
              <a:ext cx="10374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occlusion</a:t>
              </a:r>
              <a:endParaRPr lang="en-US" altLang="ja-JP" sz="1600" dirty="0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7092350" y="2051072"/>
              <a:ext cx="32092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A</a:t>
              </a:r>
              <a:endParaRPr lang="ja-JP" altLang="en-US" sz="1600" dirty="0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7740440" y="2010296"/>
              <a:ext cx="32092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B</a:t>
              </a:r>
              <a:endParaRPr lang="ja-JP" altLang="en-US" sz="1600" dirty="0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8303019" y="2051072"/>
              <a:ext cx="38985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 C</a:t>
              </a:r>
              <a:endParaRPr lang="ja-JP" altLang="en-US" sz="1600" dirty="0"/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5652150" y="1988800"/>
            <a:ext cx="1230312" cy="1008062"/>
            <a:chOff x="7380078" y="1772770"/>
            <a:chExt cx="1230312" cy="1008062"/>
          </a:xfrm>
        </p:grpSpPr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7380078" y="1772770"/>
              <a:ext cx="1230312" cy="100806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7669003" y="2060107"/>
              <a:ext cx="723900" cy="50323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7740440" y="1772770"/>
              <a:ext cx="433388" cy="1008062"/>
            </a:xfrm>
            <a:prstGeom prst="parallelogram">
              <a:avLst>
                <a:gd name="adj" fmla="val 25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2988664" y="1989373"/>
            <a:ext cx="1230313" cy="1008062"/>
            <a:chOff x="4716592" y="1773343"/>
            <a:chExt cx="1230313" cy="1008062"/>
          </a:xfrm>
        </p:grpSpPr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4716592" y="1773343"/>
              <a:ext cx="1230313" cy="100806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AutoShape 31"/>
            <p:cNvSpPr>
              <a:spLocks noChangeArrowheads="1"/>
            </p:cNvSpPr>
            <p:nvPr/>
          </p:nvSpPr>
          <p:spPr bwMode="auto">
            <a:xfrm>
              <a:off x="5005517" y="2060680"/>
              <a:ext cx="723900" cy="50323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Oval 35"/>
            <p:cNvSpPr>
              <a:spLocks noChangeArrowheads="1"/>
            </p:cNvSpPr>
            <p:nvPr/>
          </p:nvSpPr>
          <p:spPr bwMode="auto">
            <a:xfrm>
              <a:off x="4788030" y="1844780"/>
              <a:ext cx="795337" cy="79216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tint val="19216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4321084" y="1988870"/>
            <a:ext cx="1230312" cy="1008062"/>
            <a:chOff x="6049012" y="1772840"/>
            <a:chExt cx="1230312" cy="1008062"/>
          </a:xfrm>
        </p:grpSpPr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6049012" y="1772840"/>
              <a:ext cx="1230312" cy="100806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" name="AutoShape 37"/>
            <p:cNvSpPr>
              <a:spLocks noChangeArrowheads="1"/>
            </p:cNvSpPr>
            <p:nvPr/>
          </p:nvSpPr>
          <p:spPr bwMode="auto">
            <a:xfrm>
              <a:off x="6337937" y="2060177"/>
              <a:ext cx="723900" cy="50323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" name="Rectangle 6"/>
          <p:cNvSpPr>
            <a:spLocks noChangeAspect="1" noChangeArrowheads="1"/>
          </p:cNvSpPr>
          <p:nvPr/>
        </p:nvSpPr>
        <p:spPr bwMode="auto">
          <a:xfrm>
            <a:off x="1546640" y="3874003"/>
            <a:ext cx="941387" cy="774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AutoShape 7"/>
          <p:cNvSpPr>
            <a:spLocks noChangeAspect="1" noChangeArrowheads="1"/>
          </p:cNvSpPr>
          <p:nvPr/>
        </p:nvSpPr>
        <p:spPr bwMode="auto">
          <a:xfrm>
            <a:off x="1768890" y="4094665"/>
            <a:ext cx="552450" cy="387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AutoShape 9"/>
          <p:cNvSpPr>
            <a:spLocks noChangeAspect="1" noChangeArrowheads="1"/>
          </p:cNvSpPr>
          <p:nvPr/>
        </p:nvSpPr>
        <p:spPr bwMode="auto">
          <a:xfrm>
            <a:off x="1822865" y="3874003"/>
            <a:ext cx="331787" cy="774700"/>
          </a:xfrm>
          <a:prstGeom prst="parallelogram">
            <a:avLst>
              <a:gd name="adj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Oval 35"/>
          <p:cNvSpPr>
            <a:spLocks noChangeAspect="1" noChangeArrowheads="1"/>
          </p:cNvSpPr>
          <p:nvPr/>
        </p:nvSpPr>
        <p:spPr bwMode="auto">
          <a:xfrm>
            <a:off x="1602202" y="3951790"/>
            <a:ext cx="611188" cy="608013"/>
          </a:xfrm>
          <a:prstGeom prst="ellipse">
            <a:avLst/>
          </a:prstGeom>
          <a:gradFill rotWithShape="1">
            <a:gsLst>
              <a:gs pos="0">
                <a:schemeClr val="tx1">
                  <a:alpha val="44000"/>
                </a:schemeClr>
              </a:gs>
              <a:gs pos="100000">
                <a:schemeClr val="tx1">
                  <a:gamma/>
                  <a:tint val="19216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4" name="Rectangle 36"/>
          <p:cNvSpPr>
            <a:spLocks noChangeAspect="1" noChangeArrowheads="1"/>
          </p:cNvSpPr>
          <p:nvPr/>
        </p:nvSpPr>
        <p:spPr bwMode="auto">
          <a:xfrm>
            <a:off x="1546640" y="4702678"/>
            <a:ext cx="941387" cy="774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AutoShape 37"/>
          <p:cNvSpPr>
            <a:spLocks noChangeAspect="1" noChangeArrowheads="1"/>
          </p:cNvSpPr>
          <p:nvPr/>
        </p:nvSpPr>
        <p:spPr bwMode="auto">
          <a:xfrm>
            <a:off x="1768890" y="4902703"/>
            <a:ext cx="552450" cy="387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AutoShape 38"/>
          <p:cNvSpPr>
            <a:spLocks noChangeAspect="1" noChangeArrowheads="1"/>
          </p:cNvSpPr>
          <p:nvPr/>
        </p:nvSpPr>
        <p:spPr bwMode="auto">
          <a:xfrm>
            <a:off x="1602202" y="4702678"/>
            <a:ext cx="331788" cy="774700"/>
          </a:xfrm>
          <a:prstGeom prst="parallelogram">
            <a:avLst>
              <a:gd name="adj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Oval 39"/>
          <p:cNvSpPr>
            <a:spLocks noChangeAspect="1" noChangeArrowheads="1"/>
          </p:cNvSpPr>
          <p:nvPr/>
        </p:nvSpPr>
        <p:spPr bwMode="auto">
          <a:xfrm>
            <a:off x="1824452" y="4759828"/>
            <a:ext cx="611188" cy="608012"/>
          </a:xfrm>
          <a:prstGeom prst="ellipse">
            <a:avLst/>
          </a:prstGeom>
          <a:gradFill rotWithShape="1">
            <a:gsLst>
              <a:gs pos="0">
                <a:schemeClr val="tx1">
                  <a:alpha val="44000"/>
                </a:schemeClr>
              </a:gs>
              <a:gs pos="100000">
                <a:schemeClr val="tx1">
                  <a:gamma/>
                  <a:tint val="19216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8" name="Rectangle 40"/>
          <p:cNvSpPr>
            <a:spLocks noChangeAspect="1" noChangeArrowheads="1"/>
          </p:cNvSpPr>
          <p:nvPr/>
        </p:nvSpPr>
        <p:spPr bwMode="auto">
          <a:xfrm>
            <a:off x="1546640" y="5532940"/>
            <a:ext cx="941387" cy="774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" name="AutoShape 41"/>
          <p:cNvSpPr>
            <a:spLocks noChangeAspect="1" noChangeArrowheads="1"/>
          </p:cNvSpPr>
          <p:nvPr/>
        </p:nvSpPr>
        <p:spPr bwMode="auto">
          <a:xfrm>
            <a:off x="1768890" y="5753603"/>
            <a:ext cx="552450" cy="387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" name="AutoShape 42"/>
          <p:cNvSpPr>
            <a:spLocks noChangeAspect="1" noChangeArrowheads="1"/>
          </p:cNvSpPr>
          <p:nvPr/>
        </p:nvSpPr>
        <p:spPr bwMode="auto">
          <a:xfrm>
            <a:off x="2100677" y="5532940"/>
            <a:ext cx="331788" cy="774700"/>
          </a:xfrm>
          <a:prstGeom prst="parallelogram">
            <a:avLst>
              <a:gd name="adj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" name="Oval 43"/>
          <p:cNvSpPr>
            <a:spLocks noChangeAspect="1" noChangeArrowheads="1"/>
          </p:cNvSpPr>
          <p:nvPr/>
        </p:nvSpPr>
        <p:spPr bwMode="auto">
          <a:xfrm>
            <a:off x="1765715" y="5721853"/>
            <a:ext cx="611187" cy="608012"/>
          </a:xfrm>
          <a:prstGeom prst="ellipse">
            <a:avLst/>
          </a:prstGeom>
          <a:gradFill rotWithShape="1">
            <a:gsLst>
              <a:gs pos="0">
                <a:schemeClr val="tx1">
                  <a:alpha val="44000"/>
                </a:schemeClr>
              </a:gs>
              <a:gs pos="100000">
                <a:schemeClr val="tx1">
                  <a:gamma/>
                  <a:tint val="19216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3" name="Rectangle 45"/>
          <p:cNvSpPr>
            <a:spLocks noChangeAspect="1" noChangeArrowheads="1"/>
          </p:cNvSpPr>
          <p:nvPr/>
        </p:nvSpPr>
        <p:spPr bwMode="auto">
          <a:xfrm>
            <a:off x="3308895" y="3851778"/>
            <a:ext cx="941387" cy="7731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" name="AutoShape 47"/>
          <p:cNvSpPr>
            <a:spLocks noChangeAspect="1" noChangeArrowheads="1"/>
          </p:cNvSpPr>
          <p:nvPr/>
        </p:nvSpPr>
        <p:spPr bwMode="auto">
          <a:xfrm>
            <a:off x="3585120" y="3851778"/>
            <a:ext cx="331787" cy="773112"/>
          </a:xfrm>
          <a:prstGeom prst="parallelogram">
            <a:avLst>
              <a:gd name="adj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" name="Rectangle 49"/>
          <p:cNvSpPr>
            <a:spLocks noChangeAspect="1" noChangeArrowheads="1"/>
          </p:cNvSpPr>
          <p:nvPr/>
        </p:nvSpPr>
        <p:spPr bwMode="auto">
          <a:xfrm>
            <a:off x="3308895" y="4680453"/>
            <a:ext cx="941387" cy="7731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" name="AutoShape 51"/>
          <p:cNvSpPr>
            <a:spLocks noChangeAspect="1" noChangeArrowheads="1"/>
          </p:cNvSpPr>
          <p:nvPr/>
        </p:nvSpPr>
        <p:spPr bwMode="auto">
          <a:xfrm>
            <a:off x="3364457" y="4680453"/>
            <a:ext cx="331788" cy="773112"/>
          </a:xfrm>
          <a:prstGeom prst="parallelogram">
            <a:avLst>
              <a:gd name="adj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" name="Rectangle 53"/>
          <p:cNvSpPr>
            <a:spLocks noChangeAspect="1" noChangeArrowheads="1"/>
          </p:cNvSpPr>
          <p:nvPr/>
        </p:nvSpPr>
        <p:spPr bwMode="auto">
          <a:xfrm>
            <a:off x="3308895" y="5510715"/>
            <a:ext cx="941387" cy="7731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" name="AutoShape 55"/>
          <p:cNvSpPr>
            <a:spLocks noChangeAspect="1" noChangeArrowheads="1"/>
          </p:cNvSpPr>
          <p:nvPr/>
        </p:nvSpPr>
        <p:spPr bwMode="auto">
          <a:xfrm>
            <a:off x="3862932" y="5510715"/>
            <a:ext cx="331788" cy="773113"/>
          </a:xfrm>
          <a:prstGeom prst="parallelogram">
            <a:avLst>
              <a:gd name="adj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" name="Rectangle 57"/>
          <p:cNvSpPr>
            <a:spLocks noChangeAspect="1" noChangeArrowheads="1"/>
          </p:cNvSpPr>
          <p:nvPr/>
        </p:nvSpPr>
        <p:spPr bwMode="auto">
          <a:xfrm>
            <a:off x="5072737" y="3874003"/>
            <a:ext cx="939800" cy="7731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Oval 60"/>
          <p:cNvSpPr>
            <a:spLocks noChangeAspect="1" noChangeArrowheads="1"/>
          </p:cNvSpPr>
          <p:nvPr/>
        </p:nvSpPr>
        <p:spPr bwMode="auto">
          <a:xfrm>
            <a:off x="5128300" y="3950203"/>
            <a:ext cx="611187" cy="608012"/>
          </a:xfrm>
          <a:prstGeom prst="ellipse">
            <a:avLst/>
          </a:prstGeom>
          <a:gradFill rotWithShape="1">
            <a:gsLst>
              <a:gs pos="0">
                <a:schemeClr val="tx1">
                  <a:alpha val="44000"/>
                </a:schemeClr>
              </a:gs>
              <a:gs pos="100000">
                <a:schemeClr val="tx1">
                  <a:gamma/>
                  <a:tint val="19216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1" name="Rectangle 61"/>
          <p:cNvSpPr>
            <a:spLocks noChangeAspect="1" noChangeArrowheads="1"/>
          </p:cNvSpPr>
          <p:nvPr/>
        </p:nvSpPr>
        <p:spPr bwMode="auto">
          <a:xfrm>
            <a:off x="5072737" y="4702678"/>
            <a:ext cx="939800" cy="7731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" name="Oval 64"/>
          <p:cNvSpPr>
            <a:spLocks noChangeAspect="1" noChangeArrowheads="1"/>
          </p:cNvSpPr>
          <p:nvPr/>
        </p:nvSpPr>
        <p:spPr bwMode="auto">
          <a:xfrm>
            <a:off x="5350550" y="4758240"/>
            <a:ext cx="609600" cy="608013"/>
          </a:xfrm>
          <a:prstGeom prst="ellipse">
            <a:avLst/>
          </a:prstGeom>
          <a:gradFill rotWithShape="1">
            <a:gsLst>
              <a:gs pos="0">
                <a:schemeClr val="tx1">
                  <a:alpha val="44000"/>
                </a:schemeClr>
              </a:gs>
              <a:gs pos="100000">
                <a:schemeClr val="tx1">
                  <a:gamma/>
                  <a:tint val="19216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" name="Rectangle 65"/>
          <p:cNvSpPr>
            <a:spLocks noChangeAspect="1" noChangeArrowheads="1"/>
          </p:cNvSpPr>
          <p:nvPr/>
        </p:nvSpPr>
        <p:spPr bwMode="auto">
          <a:xfrm>
            <a:off x="5072737" y="5532940"/>
            <a:ext cx="939800" cy="7731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" name="Oval 68"/>
          <p:cNvSpPr>
            <a:spLocks noChangeAspect="1" noChangeArrowheads="1"/>
          </p:cNvSpPr>
          <p:nvPr/>
        </p:nvSpPr>
        <p:spPr bwMode="auto">
          <a:xfrm>
            <a:off x="5364110" y="5733320"/>
            <a:ext cx="611188" cy="608013"/>
          </a:xfrm>
          <a:prstGeom prst="ellipse">
            <a:avLst/>
          </a:prstGeom>
          <a:gradFill rotWithShape="1">
            <a:gsLst>
              <a:gs pos="0">
                <a:schemeClr val="tx1">
                  <a:alpha val="44000"/>
                </a:schemeClr>
              </a:gs>
              <a:gs pos="100000">
                <a:schemeClr val="tx1">
                  <a:gamma/>
                  <a:tint val="19216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79" name="グループ化 78"/>
          <p:cNvGrpSpPr/>
          <p:nvPr/>
        </p:nvGrpSpPr>
        <p:grpSpPr>
          <a:xfrm>
            <a:off x="6871062" y="4715898"/>
            <a:ext cx="941388" cy="773113"/>
            <a:chOff x="5429900" y="4597165"/>
            <a:chExt cx="941388" cy="773113"/>
          </a:xfrm>
        </p:grpSpPr>
        <p:sp>
          <p:nvSpPr>
            <p:cNvPr id="55" name="Rectangle 73"/>
            <p:cNvSpPr>
              <a:spLocks noChangeAspect="1" noChangeArrowheads="1"/>
            </p:cNvSpPr>
            <p:nvPr/>
          </p:nvSpPr>
          <p:spPr bwMode="auto">
            <a:xfrm>
              <a:off x="5429900" y="4597165"/>
              <a:ext cx="941388" cy="77311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AutoShape 74"/>
            <p:cNvSpPr>
              <a:spLocks noChangeAspect="1" noChangeArrowheads="1"/>
            </p:cNvSpPr>
            <p:nvPr/>
          </p:nvSpPr>
          <p:spPr bwMode="auto">
            <a:xfrm>
              <a:off x="5652150" y="4797190"/>
              <a:ext cx="554038" cy="38576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1" name="Text Box 85"/>
          <p:cNvSpPr txBox="1">
            <a:spLocks noChangeAspect="1" noChangeArrowheads="1"/>
          </p:cNvSpPr>
          <p:nvPr/>
        </p:nvSpPr>
        <p:spPr bwMode="auto">
          <a:xfrm>
            <a:off x="4503852" y="485991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ea typeface="HG創英角ﾎﾟｯﾌﾟ体" pitchFamily="49" charset="-128"/>
              </a:rPr>
              <a:t>x</a:t>
            </a:r>
            <a:endParaRPr lang="ja-JP" altLang="en-US" sz="2400" b="1" dirty="0">
              <a:ea typeface="HG創英角ﾎﾟｯﾌﾟ体" pitchFamily="49" charset="-128"/>
            </a:endParaRPr>
          </a:p>
        </p:txBody>
      </p:sp>
      <p:sp>
        <p:nvSpPr>
          <p:cNvPr id="62" name="Text Box 86"/>
          <p:cNvSpPr txBox="1">
            <a:spLocks noChangeAspect="1" noChangeArrowheads="1"/>
          </p:cNvSpPr>
          <p:nvPr/>
        </p:nvSpPr>
        <p:spPr bwMode="auto">
          <a:xfrm>
            <a:off x="6233054" y="485991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ea typeface="HG創英角ﾎﾟｯﾌﾟ体" pitchFamily="49" charset="-128"/>
              </a:rPr>
              <a:t>x</a:t>
            </a:r>
            <a:endParaRPr lang="ja-JP" altLang="en-US" sz="2400" b="1" dirty="0">
              <a:ea typeface="HG創英角ﾎﾟｯﾌﾟ体" pitchFamily="49" charset="-128"/>
            </a:endParaRPr>
          </a:p>
        </p:txBody>
      </p:sp>
      <p:sp>
        <p:nvSpPr>
          <p:cNvPr id="63" name="Text Box 88"/>
          <p:cNvSpPr txBox="1">
            <a:spLocks noChangeAspect="1" noChangeArrowheads="1"/>
          </p:cNvSpPr>
          <p:nvPr/>
        </p:nvSpPr>
        <p:spPr bwMode="auto">
          <a:xfrm>
            <a:off x="2695588" y="4902323"/>
            <a:ext cx="3642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ea typeface="HG創英角ﾎﾟｯﾌﾟ体" pitchFamily="49" charset="-128"/>
              </a:rPr>
              <a:t>=</a:t>
            </a:r>
            <a:endParaRPr lang="ja-JP" altLang="en-US" sz="2400" b="1" dirty="0">
              <a:ea typeface="HG創英角ﾎﾟｯﾌﾟ体" pitchFamily="49" charset="-128"/>
            </a:endParaRPr>
          </a:p>
        </p:txBody>
      </p:sp>
      <p:pic>
        <p:nvPicPr>
          <p:cNvPr id="65" name="図 64" descr="FHFI_orange_white0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00" y="1988800"/>
            <a:ext cx="1080150" cy="1080150"/>
          </a:xfrm>
          <a:prstGeom prst="rect">
            <a:avLst/>
          </a:prstGeom>
        </p:spPr>
      </p:pic>
      <p:pic>
        <p:nvPicPr>
          <p:cNvPr id="66" name="図 65" descr="conclusio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590" y="1988800"/>
            <a:ext cx="1080150" cy="1080150"/>
          </a:xfrm>
          <a:prstGeom prst="rect">
            <a:avLst/>
          </a:prstGeom>
        </p:spPr>
      </p:pic>
      <p:sp>
        <p:nvSpPr>
          <p:cNvPr id="70" name="右矢印 69"/>
          <p:cNvSpPr/>
          <p:nvPr/>
        </p:nvSpPr>
        <p:spPr bwMode="auto">
          <a:xfrm>
            <a:off x="1403560" y="2348850"/>
            <a:ext cx="216030" cy="288040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3060102" y="2946426"/>
            <a:ext cx="109664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Camera A</a:t>
            </a:r>
            <a:endParaRPr lang="ja-JP" altLang="en-US" sz="1600" dirty="0"/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4411795" y="2946426"/>
            <a:ext cx="11079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Camera B</a:t>
            </a:r>
            <a:endParaRPr lang="ja-JP" altLang="en-US" sz="1600" dirty="0"/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5763488" y="2946426"/>
            <a:ext cx="111921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Camera C</a:t>
            </a:r>
            <a:endParaRPr lang="ja-JP" altLang="en-US" sz="1600" dirty="0"/>
          </a:p>
        </p:txBody>
      </p:sp>
      <p:sp>
        <p:nvSpPr>
          <p:cNvPr id="77" name="コンテンツ プレースホルダ 76"/>
          <p:cNvSpPr>
            <a:spLocks noGrp="1"/>
          </p:cNvSpPr>
          <p:nvPr>
            <p:ph idx="1"/>
          </p:nvPr>
        </p:nvSpPr>
        <p:spPr>
          <a:xfrm>
            <a:off x="457200" y="1340710"/>
            <a:ext cx="8229600" cy="86406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Dark regions due to absorption and occlusion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Factorization into three terms</a:t>
            </a:r>
            <a:endParaRPr kumimoji="1" lang="ja-JP" altLang="en-US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115520" y="630011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Observed views</a:t>
            </a:r>
            <a:endParaRPr kumimoji="1" lang="ja-JP" altLang="en-US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987780" y="630011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Masking terms</a:t>
            </a:r>
            <a:endParaRPr kumimoji="1" lang="ja-JP" altLang="en-US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716020" y="630011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Reducing terms</a:t>
            </a:r>
            <a:endParaRPr kumimoji="1" lang="ja-JP" altLang="en-US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633357" y="6300118"/>
            <a:ext cx="14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Texture term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400" y="620688"/>
            <a:ext cx="8641200" cy="701824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Experimental result of Factorization</a:t>
            </a:r>
            <a:endParaRPr kumimoji="1" lang="ja-JP" altLang="en-US" sz="36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pic>
        <p:nvPicPr>
          <p:cNvPr id="5" name="図 4" descr="factorize_attenu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7276" y="4072508"/>
            <a:ext cx="1143000" cy="1143000"/>
          </a:xfrm>
          <a:prstGeom prst="rect">
            <a:avLst/>
          </a:prstGeom>
        </p:spPr>
      </p:pic>
      <p:pic>
        <p:nvPicPr>
          <p:cNvPr id="6" name="図 5" descr="factorize_inp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341" y="4072508"/>
            <a:ext cx="1143000" cy="1143000"/>
          </a:xfrm>
          <a:prstGeom prst="rect">
            <a:avLst/>
          </a:prstGeom>
        </p:spPr>
      </p:pic>
      <p:pic>
        <p:nvPicPr>
          <p:cNvPr id="7" name="図 6" descr="factorize_mas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072508"/>
            <a:ext cx="1143000" cy="1143000"/>
          </a:xfrm>
          <a:prstGeom prst="rect">
            <a:avLst/>
          </a:prstGeom>
        </p:spPr>
      </p:pic>
      <p:pic>
        <p:nvPicPr>
          <p:cNvPr id="8" name="図 7" descr="factorize_tex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5424" y="4302224"/>
            <a:ext cx="1143000" cy="1143000"/>
          </a:xfrm>
          <a:prstGeom prst="rect">
            <a:avLst/>
          </a:prstGeom>
        </p:spPr>
      </p:pic>
      <p:sp>
        <p:nvSpPr>
          <p:cNvPr id="19" name="AutoShape 83"/>
          <p:cNvSpPr>
            <a:spLocks noChangeAspect="1" noChangeArrowheads="1"/>
          </p:cNvSpPr>
          <p:nvPr/>
        </p:nvSpPr>
        <p:spPr bwMode="auto">
          <a:xfrm>
            <a:off x="683568" y="4005063"/>
            <a:ext cx="1584176" cy="1800201"/>
          </a:xfrm>
          <a:prstGeom prst="bracePair">
            <a:avLst>
              <a:gd name="adj" fmla="val 399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AutoShape 83"/>
          <p:cNvSpPr>
            <a:spLocks noChangeAspect="1" noChangeArrowheads="1"/>
          </p:cNvSpPr>
          <p:nvPr/>
        </p:nvSpPr>
        <p:spPr bwMode="auto">
          <a:xfrm>
            <a:off x="2898365" y="4005064"/>
            <a:ext cx="1601627" cy="1800200"/>
          </a:xfrm>
          <a:prstGeom prst="bracePair">
            <a:avLst>
              <a:gd name="adj" fmla="val 399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AutoShape 83"/>
          <p:cNvSpPr>
            <a:spLocks noChangeAspect="1" noChangeArrowheads="1"/>
          </p:cNvSpPr>
          <p:nvPr/>
        </p:nvSpPr>
        <p:spPr bwMode="auto">
          <a:xfrm>
            <a:off x="5072124" y="4005064"/>
            <a:ext cx="1584176" cy="1800200"/>
          </a:xfrm>
          <a:prstGeom prst="bracePair">
            <a:avLst>
              <a:gd name="adj" fmla="val 399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2" name="図 21" descr="conclusion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5424" y="1628800"/>
            <a:ext cx="1143000" cy="1143000"/>
          </a:xfrm>
          <a:prstGeom prst="rect">
            <a:avLst/>
          </a:prstGeom>
        </p:spPr>
      </p:pic>
      <p:sp>
        <p:nvSpPr>
          <p:cNvPr id="23" name="Text Box 110"/>
          <p:cNvSpPr txBox="1">
            <a:spLocks noChangeArrowheads="1"/>
          </p:cNvSpPr>
          <p:nvPr/>
        </p:nvSpPr>
        <p:spPr bwMode="auto">
          <a:xfrm>
            <a:off x="6667996" y="2780928"/>
            <a:ext cx="230383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/>
              <a:t>FHFI +</a:t>
            </a:r>
          </a:p>
          <a:p>
            <a:pPr algn="ctr"/>
            <a:r>
              <a:rPr lang="en-US" altLang="ja-JP" sz="1600" dirty="0" smtClean="0"/>
              <a:t>Hemispherical aperture</a:t>
            </a:r>
            <a:endParaRPr lang="ja-JP" altLang="en-US" sz="1600" dirty="0"/>
          </a:p>
        </p:txBody>
      </p:sp>
      <p:pic>
        <p:nvPicPr>
          <p:cNvPr id="17409" name="Picture 1" descr="\\172.16.157.151\Home\paper\Publish\Turtleback\ACCV2010\submission\Fig-ABCD\exp3\direct-input-8bi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510" y="1484730"/>
            <a:ext cx="3816870" cy="1908435"/>
          </a:xfrm>
          <a:prstGeom prst="rect">
            <a:avLst/>
          </a:prstGeom>
          <a:noFill/>
        </p:spPr>
      </p:pic>
      <p:sp>
        <p:nvSpPr>
          <p:cNvPr id="29" name="テキスト ボックス 28"/>
          <p:cNvSpPr txBox="1"/>
          <p:nvPr/>
        </p:nvSpPr>
        <p:spPr>
          <a:xfrm>
            <a:off x="539440" y="587734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Observed views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915770" y="587734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Masking terms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04060" y="586805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Reducing terms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092350" y="5877340"/>
            <a:ext cx="14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Texture term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292077" y="5270818"/>
            <a:ext cx="615553" cy="3904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800" dirty="0" smtClean="0"/>
              <a:t>...</a:t>
            </a:r>
            <a:endParaRPr kumimoji="1" lang="ja-JP" altLang="en-US" sz="2800" dirty="0"/>
          </a:p>
        </p:txBody>
      </p:sp>
      <p:sp>
        <p:nvSpPr>
          <p:cNvPr id="34" name="Text Box 85"/>
          <p:cNvSpPr txBox="1">
            <a:spLocks noChangeAspect="1" noChangeArrowheads="1"/>
          </p:cNvSpPr>
          <p:nvPr/>
        </p:nvSpPr>
        <p:spPr bwMode="auto">
          <a:xfrm>
            <a:off x="4647872" y="4695575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ea typeface="HG創英角ﾎﾟｯﾌﾟ体" pitchFamily="49" charset="-128"/>
              </a:rPr>
              <a:t>x</a:t>
            </a:r>
            <a:endParaRPr lang="ja-JP" altLang="en-US" sz="2400" b="1" dirty="0">
              <a:ea typeface="HG創英角ﾎﾟｯﾌﾟ体" pitchFamily="49" charset="-128"/>
            </a:endParaRPr>
          </a:p>
        </p:txBody>
      </p:sp>
      <p:sp>
        <p:nvSpPr>
          <p:cNvPr id="35" name="Text Box 88"/>
          <p:cNvSpPr txBox="1">
            <a:spLocks noChangeAspect="1" noChangeArrowheads="1"/>
          </p:cNvSpPr>
          <p:nvPr/>
        </p:nvSpPr>
        <p:spPr bwMode="auto">
          <a:xfrm>
            <a:off x="2411700" y="4695575"/>
            <a:ext cx="3642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ea typeface="HG創英角ﾎﾟｯﾌﾟ体" pitchFamily="49" charset="-128"/>
              </a:rPr>
              <a:t>=</a:t>
            </a:r>
            <a:endParaRPr lang="ja-JP" altLang="en-US" sz="2400" b="1" dirty="0">
              <a:ea typeface="HG創英角ﾎﾟｯﾌﾟ体" pitchFamily="49" charset="-128"/>
            </a:endParaRPr>
          </a:p>
        </p:txBody>
      </p:sp>
      <p:sp>
        <p:nvSpPr>
          <p:cNvPr id="36" name="Text Box 85"/>
          <p:cNvSpPr txBox="1">
            <a:spLocks noChangeAspect="1" noChangeArrowheads="1"/>
          </p:cNvSpPr>
          <p:nvPr/>
        </p:nvSpPr>
        <p:spPr bwMode="auto">
          <a:xfrm>
            <a:off x="6736162" y="4695575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ea typeface="HG創英角ﾎﾟｯﾌﾟ体" pitchFamily="49" charset="-128"/>
              </a:rPr>
              <a:t>x</a:t>
            </a:r>
            <a:endParaRPr lang="ja-JP" altLang="en-US" sz="2400" b="1" dirty="0">
              <a:ea typeface="HG創英角ﾎﾟｯﾌﾟ体" pitchFamily="49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91850" y="5229250"/>
            <a:ext cx="615553" cy="3904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800" dirty="0" smtClean="0"/>
              <a:t>...</a:t>
            </a:r>
            <a:endParaRPr kumimoji="1" lang="ja-JP" altLang="en-US" sz="28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684687" y="5187682"/>
            <a:ext cx="615553" cy="3904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800" dirty="0" smtClean="0"/>
              <a:t>...</a:t>
            </a:r>
            <a:endParaRPr kumimoji="1" lang="ja-JP" altLang="en-US" sz="2800" dirty="0"/>
          </a:p>
        </p:txBody>
      </p:sp>
      <p:sp>
        <p:nvSpPr>
          <p:cNvPr id="39" name="上下矢印 38"/>
          <p:cNvSpPr/>
          <p:nvPr/>
        </p:nvSpPr>
        <p:spPr bwMode="auto">
          <a:xfrm>
            <a:off x="7596420" y="3356990"/>
            <a:ext cx="432060" cy="864120"/>
          </a:xfrm>
          <a:prstGeom prst="upDown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46539" y="335699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Observed views from virtual cameras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580"/>
            <a:ext cx="8229600" cy="850900"/>
          </a:xfrm>
        </p:spPr>
        <p:txBody>
          <a:bodyPr/>
          <a:lstStyle/>
          <a:p>
            <a:pPr algn="l"/>
            <a:r>
              <a:rPr lang="en-US" altLang="ja-JP" dirty="0"/>
              <a:t>Factorization</a:t>
            </a:r>
          </a:p>
        </p:txBody>
      </p:sp>
      <p:pic>
        <p:nvPicPr>
          <p:cNvPr id="5124" name="Picture 4" descr="direct-input-8b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4132263" cy="2066925"/>
          </a:xfrm>
          <a:prstGeom prst="rect">
            <a:avLst/>
          </a:prstGeom>
          <a:noFill/>
        </p:spPr>
      </p:pic>
      <p:pic>
        <p:nvPicPr>
          <p:cNvPr id="5125" name="Picture 5" descr="ma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94163"/>
            <a:ext cx="4132263" cy="2066925"/>
          </a:xfrm>
          <a:prstGeom prst="rect">
            <a:avLst/>
          </a:prstGeom>
          <a:noFill/>
        </p:spPr>
      </p:pic>
      <p:pic>
        <p:nvPicPr>
          <p:cNvPr id="5126" name="Picture 6" descr="attenu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350" y="4094163"/>
            <a:ext cx="4132263" cy="2066925"/>
          </a:xfrm>
          <a:prstGeom prst="rect">
            <a:avLst/>
          </a:prstGeom>
          <a:noFill/>
        </p:spPr>
      </p:pic>
      <p:pic>
        <p:nvPicPr>
          <p:cNvPr id="5127" name="Picture 7" descr="tex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557338"/>
            <a:ext cx="1439863" cy="1439862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249363" y="3414713"/>
            <a:ext cx="2027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/>
              <a:t>observation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716463" y="2028825"/>
            <a:ext cx="39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/>
              <a:t>=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47813" y="60928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/>
              <a:t>masking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877050" y="2060575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/>
              <a:t>X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940425" y="6092825"/>
            <a:ext cx="1947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/>
              <a:t>attenuation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427538" y="4926013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/>
              <a:t>X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435600" y="2997200"/>
            <a:ext cx="127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/>
              <a:t>texture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381750"/>
            <a:ext cx="2133600" cy="339725"/>
          </a:xfrm>
          <a:prstGeom prst="rect">
            <a:avLst/>
          </a:prstGeom>
        </p:spPr>
        <p:txBody>
          <a:bodyPr/>
          <a:lstStyle/>
          <a:p>
            <a:fld id="{90ECC8FD-CF87-4BC4-B8FB-A2E9B99E02D3}" type="slidenum">
              <a:rPr lang="ja-JP" altLang="en-US"/>
              <a:pPr/>
              <a:t>23</a:t>
            </a:fld>
            <a:endParaRPr lang="en-US" altLang="ja-JP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Design of </a:t>
            </a:r>
            <a:r>
              <a:rPr lang="en-US" altLang="ja-JP" dirty="0" smtClean="0"/>
              <a:t>Turtleback reflector</a:t>
            </a:r>
            <a:endParaRPr lang="ja-JP" alt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Virtual cameras and projectors on the nodes of a geodesic dome</a:t>
            </a:r>
          </a:p>
          <a:p>
            <a:r>
              <a:rPr lang="en-US" altLang="ja-JP" dirty="0"/>
              <a:t>Circumscribed polyhedron to ellipsoid</a:t>
            </a:r>
          </a:p>
        </p:txBody>
      </p:sp>
      <p:pic>
        <p:nvPicPr>
          <p:cNvPr id="190468" name="Picture 4" descr="mirror_frame_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429000"/>
            <a:ext cx="2735263" cy="2051050"/>
          </a:xfrm>
          <a:prstGeom prst="rect">
            <a:avLst/>
          </a:prstGeom>
          <a:noFill/>
        </p:spPr>
      </p:pic>
      <p:sp>
        <p:nvSpPr>
          <p:cNvPr id="190469" name="Line 5"/>
          <p:cNvSpPr>
            <a:spLocks noChangeShapeType="1"/>
          </p:cNvSpPr>
          <p:nvPr/>
        </p:nvSpPr>
        <p:spPr bwMode="auto">
          <a:xfrm>
            <a:off x="611188" y="5157788"/>
            <a:ext cx="115252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0470" name="Line 6"/>
          <p:cNvSpPr>
            <a:spLocks noChangeShapeType="1"/>
          </p:cNvSpPr>
          <p:nvPr/>
        </p:nvSpPr>
        <p:spPr bwMode="auto">
          <a:xfrm flipV="1">
            <a:off x="2124075" y="5013325"/>
            <a:ext cx="64770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 flipV="1">
            <a:off x="2771775" y="3881438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2700338" y="4149725"/>
            <a:ext cx="676275" cy="3048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latin typeface="Arial" charset="0"/>
              </a:rPr>
              <a:t>75mm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2484438" y="5157788"/>
            <a:ext cx="676275" cy="3048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latin typeface="Arial" charset="0"/>
              </a:rPr>
              <a:t>90mm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827088" y="5518150"/>
            <a:ext cx="774700" cy="3048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latin typeface="Arial" charset="0"/>
              </a:rPr>
              <a:t>100mm</a:t>
            </a:r>
          </a:p>
        </p:txBody>
      </p:sp>
      <p:pic>
        <p:nvPicPr>
          <p:cNvPr id="190475" name="Picture 11" descr="before_mirror_fram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100" y="3284538"/>
            <a:ext cx="2251075" cy="2276475"/>
          </a:xfrm>
          <a:prstGeom prst="rect">
            <a:avLst/>
          </a:prstGeom>
          <a:noFill/>
        </p:spPr>
      </p:pic>
      <p:pic>
        <p:nvPicPr>
          <p:cNvPr id="190476" name="Picture 12" descr="before_mirror_fram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2013" y="3284538"/>
            <a:ext cx="3024187" cy="228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381750"/>
            <a:ext cx="2133600" cy="339725"/>
          </a:xfrm>
          <a:prstGeom prst="rect">
            <a:avLst/>
          </a:prstGeom>
        </p:spPr>
        <p:txBody>
          <a:bodyPr/>
          <a:lstStyle/>
          <a:p>
            <a:fld id="{D715F547-EA57-4AAF-BF08-0B8620954B9F}" type="slidenum">
              <a:rPr lang="ja-JP" altLang="en-US"/>
              <a:pPr/>
              <a:t>24</a:t>
            </a:fld>
            <a:endParaRPr lang="en-US" altLang="ja-JP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Turtleback reflector</a:t>
            </a:r>
            <a:endParaRPr lang="en-US" altLang="ja-JP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1655762"/>
          </a:xfrm>
        </p:spPr>
        <p:txBody>
          <a:bodyPr/>
          <a:lstStyle/>
          <a:p>
            <a:r>
              <a:rPr lang="en-US" altLang="ja-JP" dirty="0"/>
              <a:t>50 first-surface mirrors</a:t>
            </a:r>
          </a:p>
          <a:p>
            <a:r>
              <a:rPr lang="en-US" altLang="ja-JP" dirty="0"/>
              <a:t>Plastic base by </a:t>
            </a:r>
            <a:r>
              <a:rPr lang="en-US" altLang="ja-JP" dirty="0" err="1"/>
              <a:t>Stereolithography</a:t>
            </a:r>
            <a:r>
              <a:rPr lang="en-US" altLang="ja-JP" dirty="0"/>
              <a:t> </a:t>
            </a:r>
          </a:p>
        </p:txBody>
      </p:sp>
      <p:pic>
        <p:nvPicPr>
          <p:cNvPr id="187396" name="Picture 4" descr="貼り付ける形に並べた鏡(gamma補正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068638"/>
            <a:ext cx="4387850" cy="3511550"/>
          </a:xfrm>
          <a:prstGeom prst="rect">
            <a:avLst/>
          </a:prstGeom>
          <a:noFill/>
        </p:spPr>
      </p:pic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997200"/>
            <a:ext cx="388778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381750"/>
            <a:ext cx="2133600" cy="339725"/>
          </a:xfrm>
          <a:prstGeom prst="rect">
            <a:avLst/>
          </a:prstGeom>
        </p:spPr>
        <p:txBody>
          <a:bodyPr/>
          <a:lstStyle/>
          <a:p>
            <a:fld id="{C45E2E3D-5D95-4026-890A-2083B2CF9DF6}" type="slidenum">
              <a:rPr lang="ja-JP" altLang="en-US"/>
              <a:pPr/>
              <a:t>25</a:t>
            </a:fld>
            <a:endParaRPr lang="en-US" altLang="ja-JP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Captured image</a:t>
            </a:r>
          </a:p>
        </p:txBody>
      </p:sp>
      <p:pic>
        <p:nvPicPr>
          <p:cNvPr id="193540" name="Picture 4" descr="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73238"/>
            <a:ext cx="6335713" cy="5070475"/>
          </a:xfrm>
          <a:prstGeom prst="rect">
            <a:avLst/>
          </a:prstGeom>
          <a:noFill/>
        </p:spPr>
      </p:pic>
      <p:sp>
        <p:nvSpPr>
          <p:cNvPr id="193543" name="Line 7"/>
          <p:cNvSpPr>
            <a:spLocks noChangeShapeType="1"/>
          </p:cNvSpPr>
          <p:nvPr/>
        </p:nvSpPr>
        <p:spPr bwMode="auto">
          <a:xfrm flipV="1">
            <a:off x="6216650" y="12700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>
            <a:off x="6216650" y="9080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5892800" y="54927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2mm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667250" y="549275"/>
            <a:ext cx="719138" cy="720725"/>
            <a:chOff x="839" y="1706"/>
            <a:chExt cx="453" cy="454"/>
          </a:xfrm>
        </p:grpSpPr>
        <p:sp>
          <p:nvSpPr>
            <p:cNvPr id="193547" name="Rectangle 11"/>
            <p:cNvSpPr>
              <a:spLocks noChangeArrowheads="1"/>
            </p:cNvSpPr>
            <p:nvPr/>
          </p:nvSpPr>
          <p:spPr bwMode="auto">
            <a:xfrm>
              <a:off x="839" y="1706"/>
              <a:ext cx="453" cy="4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548" name="Line 12"/>
            <p:cNvSpPr>
              <a:spLocks noChangeShapeType="1"/>
            </p:cNvSpPr>
            <p:nvPr/>
          </p:nvSpPr>
          <p:spPr bwMode="auto">
            <a:xfrm>
              <a:off x="839" y="1752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49" name="Line 13"/>
            <p:cNvSpPr>
              <a:spLocks noChangeShapeType="1"/>
            </p:cNvSpPr>
            <p:nvPr/>
          </p:nvSpPr>
          <p:spPr bwMode="auto">
            <a:xfrm>
              <a:off x="839" y="179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50" name="Line 14"/>
            <p:cNvSpPr>
              <a:spLocks noChangeShapeType="1"/>
            </p:cNvSpPr>
            <p:nvPr/>
          </p:nvSpPr>
          <p:spPr bwMode="auto">
            <a:xfrm>
              <a:off x="839" y="1842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51" name="Line 15"/>
            <p:cNvSpPr>
              <a:spLocks noChangeShapeType="1"/>
            </p:cNvSpPr>
            <p:nvPr/>
          </p:nvSpPr>
          <p:spPr bwMode="auto">
            <a:xfrm>
              <a:off x="839" y="188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52" name="Line 16"/>
            <p:cNvSpPr>
              <a:spLocks noChangeShapeType="1"/>
            </p:cNvSpPr>
            <p:nvPr/>
          </p:nvSpPr>
          <p:spPr bwMode="auto">
            <a:xfrm>
              <a:off x="839" y="1932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53" name="Line 17"/>
            <p:cNvSpPr>
              <a:spLocks noChangeShapeType="1"/>
            </p:cNvSpPr>
            <p:nvPr/>
          </p:nvSpPr>
          <p:spPr bwMode="auto">
            <a:xfrm>
              <a:off x="839" y="197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54" name="Line 18"/>
            <p:cNvSpPr>
              <a:spLocks noChangeShapeType="1"/>
            </p:cNvSpPr>
            <p:nvPr/>
          </p:nvSpPr>
          <p:spPr bwMode="auto">
            <a:xfrm>
              <a:off x="839" y="2022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55" name="Line 19"/>
            <p:cNvSpPr>
              <a:spLocks noChangeShapeType="1"/>
            </p:cNvSpPr>
            <p:nvPr/>
          </p:nvSpPr>
          <p:spPr bwMode="auto">
            <a:xfrm>
              <a:off x="839" y="206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56" name="Line 20"/>
            <p:cNvSpPr>
              <a:spLocks noChangeShapeType="1"/>
            </p:cNvSpPr>
            <p:nvPr/>
          </p:nvSpPr>
          <p:spPr bwMode="auto">
            <a:xfrm>
              <a:off x="839" y="2112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57" name="Line 21"/>
            <p:cNvSpPr>
              <a:spLocks noChangeShapeType="1"/>
            </p:cNvSpPr>
            <p:nvPr/>
          </p:nvSpPr>
          <p:spPr bwMode="auto">
            <a:xfrm flipH="1" flipV="1">
              <a:off x="884" y="1706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58" name="Line 22"/>
            <p:cNvSpPr>
              <a:spLocks noChangeShapeType="1"/>
            </p:cNvSpPr>
            <p:nvPr/>
          </p:nvSpPr>
          <p:spPr bwMode="auto">
            <a:xfrm flipH="1" flipV="1">
              <a:off x="929" y="1706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59" name="Line 23"/>
            <p:cNvSpPr>
              <a:spLocks noChangeShapeType="1"/>
            </p:cNvSpPr>
            <p:nvPr/>
          </p:nvSpPr>
          <p:spPr bwMode="auto">
            <a:xfrm flipH="1" flipV="1">
              <a:off x="974" y="1706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60" name="Line 24"/>
            <p:cNvSpPr>
              <a:spLocks noChangeShapeType="1"/>
            </p:cNvSpPr>
            <p:nvPr/>
          </p:nvSpPr>
          <p:spPr bwMode="auto">
            <a:xfrm flipH="1" flipV="1">
              <a:off x="1019" y="1706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61" name="Line 25"/>
            <p:cNvSpPr>
              <a:spLocks noChangeShapeType="1"/>
            </p:cNvSpPr>
            <p:nvPr/>
          </p:nvSpPr>
          <p:spPr bwMode="auto">
            <a:xfrm flipH="1" flipV="1">
              <a:off x="1064" y="1706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62" name="Line 26"/>
            <p:cNvSpPr>
              <a:spLocks noChangeShapeType="1"/>
            </p:cNvSpPr>
            <p:nvPr/>
          </p:nvSpPr>
          <p:spPr bwMode="auto">
            <a:xfrm flipH="1" flipV="1">
              <a:off x="1109" y="1706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63" name="Line 27"/>
            <p:cNvSpPr>
              <a:spLocks noChangeShapeType="1"/>
            </p:cNvSpPr>
            <p:nvPr/>
          </p:nvSpPr>
          <p:spPr bwMode="auto">
            <a:xfrm flipH="1" flipV="1">
              <a:off x="1154" y="1706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64" name="Line 28"/>
            <p:cNvSpPr>
              <a:spLocks noChangeShapeType="1"/>
            </p:cNvSpPr>
            <p:nvPr/>
          </p:nvSpPr>
          <p:spPr bwMode="auto">
            <a:xfrm flipH="1" flipV="1">
              <a:off x="1199" y="1706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65" name="Line 29"/>
            <p:cNvSpPr>
              <a:spLocks noChangeShapeType="1"/>
            </p:cNvSpPr>
            <p:nvPr/>
          </p:nvSpPr>
          <p:spPr bwMode="auto">
            <a:xfrm flipH="1" flipV="1">
              <a:off x="1244" y="1706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7916863" y="549275"/>
            <a:ext cx="719137" cy="720725"/>
            <a:chOff x="839" y="3067"/>
            <a:chExt cx="453" cy="454"/>
          </a:xfrm>
        </p:grpSpPr>
        <p:sp>
          <p:nvSpPr>
            <p:cNvPr id="193546" name="Rectangle 10"/>
            <p:cNvSpPr>
              <a:spLocks noChangeArrowheads="1"/>
            </p:cNvSpPr>
            <p:nvPr/>
          </p:nvSpPr>
          <p:spPr bwMode="auto">
            <a:xfrm>
              <a:off x="839" y="3067"/>
              <a:ext cx="453" cy="4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566" name="Rectangle 30"/>
            <p:cNvSpPr>
              <a:spLocks noChangeArrowheads="1"/>
            </p:cNvSpPr>
            <p:nvPr/>
          </p:nvSpPr>
          <p:spPr bwMode="auto">
            <a:xfrm>
              <a:off x="930" y="3158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567" name="Line 31"/>
            <p:cNvSpPr>
              <a:spLocks noChangeShapeType="1"/>
            </p:cNvSpPr>
            <p:nvPr/>
          </p:nvSpPr>
          <p:spPr bwMode="auto">
            <a:xfrm>
              <a:off x="930" y="329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68" name="Line 32"/>
            <p:cNvSpPr>
              <a:spLocks noChangeShapeType="1"/>
            </p:cNvSpPr>
            <p:nvPr/>
          </p:nvSpPr>
          <p:spPr bwMode="auto">
            <a:xfrm>
              <a:off x="1066" y="315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569" name="Text Box 33"/>
            <p:cNvSpPr txBox="1">
              <a:spLocks noChangeArrowheads="1"/>
            </p:cNvSpPr>
            <p:nvPr/>
          </p:nvSpPr>
          <p:spPr bwMode="auto">
            <a:xfrm>
              <a:off x="884" y="3113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Arial" charset="0"/>
                </a:rPr>
                <a:t>A</a:t>
              </a:r>
            </a:p>
          </p:txBody>
        </p:sp>
        <p:sp>
          <p:nvSpPr>
            <p:cNvPr id="193570" name="Text Box 34"/>
            <p:cNvSpPr txBox="1">
              <a:spLocks noChangeArrowheads="1"/>
            </p:cNvSpPr>
            <p:nvPr/>
          </p:nvSpPr>
          <p:spPr bwMode="auto">
            <a:xfrm>
              <a:off x="1046" y="3113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Arial" charset="0"/>
                </a:rPr>
                <a:t>B</a:t>
              </a:r>
            </a:p>
          </p:txBody>
        </p:sp>
        <p:sp>
          <p:nvSpPr>
            <p:cNvPr id="193571" name="Text Box 35"/>
            <p:cNvSpPr txBox="1">
              <a:spLocks noChangeArrowheads="1"/>
            </p:cNvSpPr>
            <p:nvPr/>
          </p:nvSpPr>
          <p:spPr bwMode="auto">
            <a:xfrm>
              <a:off x="884" y="3249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Arial" charset="0"/>
                </a:rPr>
                <a:t>C</a:t>
              </a:r>
            </a:p>
          </p:txBody>
        </p:sp>
        <p:sp>
          <p:nvSpPr>
            <p:cNvPr id="193572" name="Text Box 36"/>
            <p:cNvSpPr txBox="1">
              <a:spLocks noChangeArrowheads="1"/>
            </p:cNvSpPr>
            <p:nvPr/>
          </p:nvSpPr>
          <p:spPr bwMode="auto">
            <a:xfrm>
              <a:off x="1039" y="3249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Arial" charset="0"/>
                </a:rPr>
                <a:t>D</a:t>
              </a:r>
            </a:p>
          </p:txBody>
        </p:sp>
      </p:grpSp>
      <p:sp>
        <p:nvSpPr>
          <p:cNvPr id="193573" name="Text Box 37"/>
          <p:cNvSpPr txBox="1">
            <a:spLocks noChangeArrowheads="1"/>
          </p:cNvSpPr>
          <p:nvPr/>
        </p:nvSpPr>
        <p:spPr bwMode="auto">
          <a:xfrm>
            <a:off x="7494588" y="1292225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printed paper</a:t>
            </a:r>
          </a:p>
        </p:txBody>
      </p:sp>
      <p:sp>
        <p:nvSpPr>
          <p:cNvPr id="193576" name="Freeform 40"/>
          <p:cNvSpPr>
            <a:spLocks/>
          </p:cNvSpPr>
          <p:nvPr/>
        </p:nvSpPr>
        <p:spPr bwMode="auto">
          <a:xfrm>
            <a:off x="6253163" y="1054100"/>
            <a:ext cx="1008062" cy="2159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454" y="136"/>
              </a:cxn>
              <a:cxn ang="0">
                <a:pos x="635" y="0"/>
              </a:cxn>
              <a:cxn ang="0">
                <a:pos x="182" y="0"/>
              </a:cxn>
              <a:cxn ang="0">
                <a:pos x="0" y="136"/>
              </a:cxn>
            </a:cxnLst>
            <a:rect l="0" t="0" r="r" b="b"/>
            <a:pathLst>
              <a:path w="635" h="136">
                <a:moveTo>
                  <a:pt x="0" y="136"/>
                </a:moveTo>
                <a:lnTo>
                  <a:pt x="454" y="136"/>
                </a:lnTo>
                <a:lnTo>
                  <a:pt x="635" y="0"/>
                </a:lnTo>
                <a:lnTo>
                  <a:pt x="182" y="0"/>
                </a:lnTo>
                <a:lnTo>
                  <a:pt x="0" y="1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3577" name="Freeform 41"/>
          <p:cNvSpPr>
            <a:spLocks/>
          </p:cNvSpPr>
          <p:nvPr/>
        </p:nvSpPr>
        <p:spPr bwMode="auto">
          <a:xfrm>
            <a:off x="6253163" y="909638"/>
            <a:ext cx="1008062" cy="2159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454" y="136"/>
              </a:cxn>
              <a:cxn ang="0">
                <a:pos x="635" y="0"/>
              </a:cxn>
              <a:cxn ang="0">
                <a:pos x="182" y="0"/>
              </a:cxn>
              <a:cxn ang="0">
                <a:pos x="0" y="136"/>
              </a:cxn>
            </a:cxnLst>
            <a:rect l="0" t="0" r="r" b="b"/>
            <a:pathLst>
              <a:path w="635" h="136">
                <a:moveTo>
                  <a:pt x="0" y="136"/>
                </a:moveTo>
                <a:lnTo>
                  <a:pt x="454" y="136"/>
                </a:lnTo>
                <a:lnTo>
                  <a:pt x="635" y="0"/>
                </a:lnTo>
                <a:lnTo>
                  <a:pt x="182" y="0"/>
                </a:lnTo>
                <a:lnTo>
                  <a:pt x="0" y="1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3580" name="Text Box 44"/>
          <p:cNvSpPr txBox="1">
            <a:spLocks noChangeArrowheads="1"/>
          </p:cNvSpPr>
          <p:nvPr/>
        </p:nvSpPr>
        <p:spPr bwMode="auto">
          <a:xfrm>
            <a:off x="4067175" y="1268413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transparent sheet</a:t>
            </a:r>
          </a:p>
        </p:txBody>
      </p:sp>
      <p:sp>
        <p:nvSpPr>
          <p:cNvPr id="193581" name="Line 45"/>
          <p:cNvSpPr>
            <a:spLocks noChangeShapeType="1"/>
          </p:cNvSpPr>
          <p:nvPr/>
        </p:nvSpPr>
        <p:spPr bwMode="auto">
          <a:xfrm>
            <a:off x="5364163" y="908050"/>
            <a:ext cx="10795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3582" name="Line 46"/>
          <p:cNvSpPr>
            <a:spLocks noChangeShapeType="1"/>
          </p:cNvSpPr>
          <p:nvPr/>
        </p:nvSpPr>
        <p:spPr bwMode="auto">
          <a:xfrm flipV="1">
            <a:off x="7092950" y="981075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3583" name="Text Box 47"/>
          <p:cNvSpPr txBox="1">
            <a:spLocks noChangeArrowheads="1"/>
          </p:cNvSpPr>
          <p:nvPr/>
        </p:nvSpPr>
        <p:spPr bwMode="auto">
          <a:xfrm>
            <a:off x="7743825" y="5870575"/>
            <a:ext cx="140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2000x1600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角丸四角形 82"/>
          <p:cNvSpPr/>
          <p:nvPr/>
        </p:nvSpPr>
        <p:spPr bwMode="auto">
          <a:xfrm>
            <a:off x="395420" y="3861060"/>
            <a:ext cx="4608640" cy="2376330"/>
          </a:xfrm>
          <a:prstGeom prst="roundRect">
            <a:avLst>
              <a:gd name="adj" fmla="val 612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角丸四角形 81"/>
          <p:cNvSpPr/>
          <p:nvPr/>
        </p:nvSpPr>
        <p:spPr bwMode="auto">
          <a:xfrm>
            <a:off x="5364110" y="1412720"/>
            <a:ext cx="3528490" cy="2304320"/>
          </a:xfrm>
          <a:prstGeom prst="roundRect">
            <a:avLst>
              <a:gd name="adj" fmla="val 612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角丸四角形 80"/>
          <p:cNvSpPr/>
          <p:nvPr/>
        </p:nvSpPr>
        <p:spPr bwMode="auto">
          <a:xfrm>
            <a:off x="2195670" y="1412720"/>
            <a:ext cx="2952410" cy="2304320"/>
          </a:xfrm>
          <a:prstGeom prst="roundRect">
            <a:avLst>
              <a:gd name="adj" fmla="val 612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Related works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40" y="1556740"/>
            <a:ext cx="1440160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690" y="1566022"/>
            <a:ext cx="1440160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88" y="1566073"/>
            <a:ext cx="1440159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440" y="4005080"/>
            <a:ext cx="14401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sheriff-setup-cbale-w1000sh">
            <a:hlinkClick r:id="rId7" action="ppaction://program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660" y="4005080"/>
            <a:ext cx="2736380" cy="18248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grpSp>
        <p:nvGrpSpPr>
          <p:cNvPr id="11" name="グループ化 10"/>
          <p:cNvGrpSpPr/>
          <p:nvPr/>
        </p:nvGrpSpPr>
        <p:grpSpPr>
          <a:xfrm>
            <a:off x="3923910" y="1782052"/>
            <a:ext cx="1008140" cy="1296180"/>
            <a:chOff x="3131800" y="4581160"/>
            <a:chExt cx="1008140" cy="1296180"/>
          </a:xfrm>
        </p:grpSpPr>
        <p:cxnSp>
          <p:nvCxnSpPr>
            <p:cNvPr id="12" name="直線コネクタ 11"/>
            <p:cNvCxnSpPr/>
            <p:nvPr/>
          </p:nvCxnSpPr>
          <p:spPr>
            <a:xfrm rot="5400000">
              <a:off x="2771760" y="5229260"/>
              <a:ext cx="7200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/>
            <p:nvPr/>
          </p:nvSpPr>
          <p:spPr bwMode="auto">
            <a:xfrm>
              <a:off x="3779890" y="4725180"/>
              <a:ext cx="144020" cy="288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 bwMode="auto">
            <a:xfrm>
              <a:off x="3779890" y="5085210"/>
              <a:ext cx="144020" cy="288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 bwMode="auto">
            <a:xfrm>
              <a:off x="3779890" y="5445280"/>
              <a:ext cx="144020" cy="288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/>
            <p:cNvCxnSpPr>
              <a:endCxn id="13" idx="0"/>
            </p:cNvCxnSpPr>
            <p:nvPr/>
          </p:nvCxnSpPr>
          <p:spPr>
            <a:xfrm flipV="1">
              <a:off x="3131800" y="4725180"/>
              <a:ext cx="720100" cy="4320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3131800" y="5085230"/>
              <a:ext cx="720100" cy="7201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endCxn id="15" idx="0"/>
            </p:cNvCxnSpPr>
            <p:nvPr/>
          </p:nvCxnSpPr>
          <p:spPr>
            <a:xfrm>
              <a:off x="3131800" y="5157240"/>
              <a:ext cx="720100" cy="2880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3131800" y="5157240"/>
              <a:ext cx="720100" cy="57608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5400000">
              <a:off x="3995925" y="4869195"/>
              <a:ext cx="2880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3131800" y="5013220"/>
              <a:ext cx="720100" cy="14402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endCxn id="14" idx="4"/>
            </p:cNvCxnSpPr>
            <p:nvPr/>
          </p:nvCxnSpPr>
          <p:spPr>
            <a:xfrm>
              <a:off x="3131800" y="5157240"/>
              <a:ext cx="720100" cy="21601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rot="5400000">
              <a:off x="3995925" y="5229245"/>
              <a:ext cx="2880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>
              <a:off x="3995925" y="5589295"/>
              <a:ext cx="2880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stCxn id="13" idx="0"/>
            </p:cNvCxnSpPr>
            <p:nvPr/>
          </p:nvCxnSpPr>
          <p:spPr>
            <a:xfrm rot="16200000" flipH="1">
              <a:off x="3959915" y="4617165"/>
              <a:ext cx="72010" cy="2880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>
              <a:stCxn id="13" idx="4"/>
            </p:cNvCxnSpPr>
            <p:nvPr/>
          </p:nvCxnSpPr>
          <p:spPr>
            <a:xfrm rot="5400000" flipH="1" flipV="1">
              <a:off x="3887905" y="4761185"/>
              <a:ext cx="216030" cy="2880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3851900" y="5085231"/>
              <a:ext cx="288040" cy="14401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V="1">
              <a:off x="3851900" y="5229250"/>
              <a:ext cx="288040" cy="14402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3851900" y="5445282"/>
              <a:ext cx="288040" cy="21602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V="1">
              <a:off x="3851900" y="5661310"/>
              <a:ext cx="288040" cy="7201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円/楕円 30"/>
            <p:cNvSpPr/>
            <p:nvPr/>
          </p:nvSpPr>
          <p:spPr bwMode="auto">
            <a:xfrm>
              <a:off x="3707880" y="4581160"/>
              <a:ext cx="288040" cy="129618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sysDash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539440" y="336627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</a:t>
            </a:r>
            <a:r>
              <a:rPr kumimoji="1" lang="en-US" altLang="ja-JP" dirty="0" smtClean="0"/>
              <a:t>ormal view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769471" y="335699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ynthetic </a:t>
            </a:r>
            <a:r>
              <a:rPr lang="en-US" altLang="ja-JP" dirty="0" smtClean="0"/>
              <a:t>aperture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156220" y="335699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onfocal </a:t>
            </a:r>
            <a:r>
              <a:rPr lang="en-US" altLang="ja-JP" dirty="0" smtClean="0"/>
              <a:t>imaging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55470" y="5805330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ynthetic aperture confocal imaging</a:t>
            </a:r>
            <a:endParaRPr kumimoji="1" lang="ja-JP" altLang="en-US" dirty="0"/>
          </a:p>
        </p:txBody>
      </p:sp>
      <p:grpSp>
        <p:nvGrpSpPr>
          <p:cNvPr id="59" name="グループ化 58"/>
          <p:cNvGrpSpPr/>
          <p:nvPr/>
        </p:nvGrpSpPr>
        <p:grpSpPr>
          <a:xfrm>
            <a:off x="7020340" y="1566022"/>
            <a:ext cx="1944270" cy="1800226"/>
            <a:chOff x="3995920" y="2204830"/>
            <a:chExt cx="1944270" cy="1800226"/>
          </a:xfrm>
        </p:grpSpPr>
        <p:cxnSp>
          <p:nvCxnSpPr>
            <p:cNvPr id="60" name="直線コネクタ 59"/>
            <p:cNvCxnSpPr/>
            <p:nvPr/>
          </p:nvCxnSpPr>
          <p:spPr>
            <a:xfrm rot="5400000">
              <a:off x="3635880" y="2708886"/>
              <a:ext cx="7200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rot="16200000" flipH="1">
              <a:off x="4211980" y="2348846"/>
              <a:ext cx="720080" cy="7200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円/楕円 61"/>
            <p:cNvSpPr/>
            <p:nvPr/>
          </p:nvSpPr>
          <p:spPr bwMode="auto">
            <a:xfrm>
              <a:off x="5077245" y="2348846"/>
              <a:ext cx="144016" cy="7200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3" name="直線コネクタ 62"/>
            <p:cNvCxnSpPr>
              <a:endCxn id="62" idx="0"/>
            </p:cNvCxnSpPr>
            <p:nvPr/>
          </p:nvCxnSpPr>
          <p:spPr>
            <a:xfrm flipV="1">
              <a:off x="3995920" y="2348846"/>
              <a:ext cx="1153333" cy="21603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>
              <a:endCxn id="62" idx="4"/>
            </p:cNvCxnSpPr>
            <p:nvPr/>
          </p:nvCxnSpPr>
          <p:spPr>
            <a:xfrm>
              <a:off x="3995920" y="2564880"/>
              <a:ext cx="1153333" cy="50404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rot="5400000">
              <a:off x="5257265" y="2456858"/>
              <a:ext cx="50405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rot="5400000">
              <a:off x="5329273" y="3032922"/>
              <a:ext cx="36004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>
              <a:stCxn id="62" idx="0"/>
            </p:cNvCxnSpPr>
            <p:nvPr/>
          </p:nvCxnSpPr>
          <p:spPr>
            <a:xfrm rot="16200000" flipH="1">
              <a:off x="5113249" y="2384850"/>
              <a:ext cx="504056" cy="43204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>
              <a:stCxn id="62" idx="4"/>
            </p:cNvCxnSpPr>
            <p:nvPr/>
          </p:nvCxnSpPr>
          <p:spPr>
            <a:xfrm rot="5400000" flipH="1" flipV="1">
              <a:off x="5185257" y="2672882"/>
              <a:ext cx="360040" cy="43204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円/楕円 68"/>
            <p:cNvSpPr/>
            <p:nvPr/>
          </p:nvSpPr>
          <p:spPr bwMode="auto">
            <a:xfrm>
              <a:off x="4211980" y="3212983"/>
              <a:ext cx="720080" cy="1440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0" name="直線コネクタ 69"/>
            <p:cNvCxnSpPr>
              <a:endCxn id="69" idx="2"/>
            </p:cNvCxnSpPr>
            <p:nvPr/>
          </p:nvCxnSpPr>
          <p:spPr>
            <a:xfrm rot="5400000">
              <a:off x="3887915" y="2816935"/>
              <a:ext cx="792121" cy="14399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>
              <a:stCxn id="69" idx="6"/>
            </p:cNvCxnSpPr>
            <p:nvPr/>
          </p:nvCxnSpPr>
          <p:spPr>
            <a:xfrm flipH="1" flipV="1">
              <a:off x="4788030" y="2924930"/>
              <a:ext cx="144030" cy="36006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4067964" y="3645031"/>
              <a:ext cx="50405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4716036" y="3645031"/>
              <a:ext cx="36004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>
              <a:stCxn id="69" idx="2"/>
            </p:cNvCxnSpPr>
            <p:nvPr/>
          </p:nvCxnSpPr>
          <p:spPr>
            <a:xfrm rot="10800000" flipH="1" flipV="1">
              <a:off x="4211980" y="3284991"/>
              <a:ext cx="504056" cy="43204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>
              <a:stCxn id="69" idx="6"/>
            </p:cNvCxnSpPr>
            <p:nvPr/>
          </p:nvCxnSpPr>
          <p:spPr>
            <a:xfrm flipH="1">
              <a:off x="4572020" y="3284991"/>
              <a:ext cx="360040" cy="43204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テキスト ボックス 75"/>
            <p:cNvSpPr txBox="1"/>
            <p:nvPr/>
          </p:nvSpPr>
          <p:spPr>
            <a:xfrm>
              <a:off x="4221227" y="3666502"/>
              <a:ext cx="9268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detector</a:t>
              </a:r>
              <a:endParaRPr kumimoji="1" lang="ja-JP" altLang="en-US" sz="1600" dirty="0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5509303" y="2361020"/>
              <a:ext cx="430887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ja-JP" sz="1600" dirty="0" smtClean="0"/>
                <a:t>source</a:t>
              </a:r>
              <a:endParaRPr kumimoji="1" lang="ja-JP" altLang="en-US" sz="1600" dirty="0"/>
            </a:p>
          </p:txBody>
        </p:sp>
        <p:cxnSp>
          <p:nvCxnSpPr>
            <p:cNvPr id="78" name="直線矢印コネクタ 77"/>
            <p:cNvCxnSpPr/>
            <p:nvPr/>
          </p:nvCxnSpPr>
          <p:spPr>
            <a:xfrm>
              <a:off x="4788030" y="3571432"/>
              <a:ext cx="43206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矢印コネクタ 78"/>
            <p:cNvCxnSpPr/>
            <p:nvPr/>
          </p:nvCxnSpPr>
          <p:spPr>
            <a:xfrm rot="16200000" flipV="1">
              <a:off x="5211710" y="3212926"/>
              <a:ext cx="440440" cy="83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テキスト ボックス 83"/>
          <p:cNvSpPr txBox="1"/>
          <p:nvPr/>
        </p:nvSpPr>
        <p:spPr>
          <a:xfrm>
            <a:off x="5222803" y="4129950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Problems: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5364110" y="4614283"/>
            <a:ext cx="3374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400" dirty="0" smtClean="0"/>
              <a:t> Limited aperture size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 Scattering</a:t>
            </a:r>
            <a:endParaRPr kumimoji="1" lang="ja-JP" altLang="en-US" sz="24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508130" y="827358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Levoy</a:t>
            </a:r>
            <a:r>
              <a:rPr kumimoji="1" lang="en-US" altLang="ja-JP" dirty="0" smtClean="0"/>
              <a:t> et al. SIGGRAPH2004]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467544" y="1628800"/>
            <a:ext cx="8208912" cy="1944220"/>
          </a:xfrm>
          <a:prstGeom prst="roundRect">
            <a:avLst>
              <a:gd name="adj" fmla="val 65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467544" y="4149086"/>
            <a:ext cx="8208912" cy="1800274"/>
          </a:xfrm>
          <a:prstGeom prst="roundRect">
            <a:avLst>
              <a:gd name="adj" fmla="val 65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701824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Our idea:</a:t>
            </a:r>
            <a:r>
              <a:rPr lang="en-US" altLang="ja-JP" sz="4400" dirty="0" smtClean="0"/>
              <a:t> </a:t>
            </a:r>
            <a:r>
              <a:rPr lang="en-US" altLang="ja-JP" sz="3200" dirty="0" smtClean="0"/>
              <a:t>Hemispherical confocal imaging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7429" y="2276840"/>
            <a:ext cx="5976831" cy="936130"/>
          </a:xfrm>
        </p:spPr>
        <p:txBody>
          <a:bodyPr/>
          <a:lstStyle/>
          <a:p>
            <a:r>
              <a:rPr lang="en-US" altLang="ja-JP" sz="2400" dirty="0" smtClean="0"/>
              <a:t>Specially designed polyhedral mirror</a:t>
            </a:r>
          </a:p>
          <a:p>
            <a:r>
              <a:rPr lang="en-US" altLang="ja-JP" sz="2400" dirty="0" smtClean="0"/>
              <a:t>Synthesis of huge aperture</a:t>
            </a:r>
            <a:endParaRPr kumimoji="1" lang="ja-JP" altLang="en-US" sz="24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7430" y="4869166"/>
            <a:ext cx="5904820" cy="720134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Pattern projection from many projectors</a:t>
            </a:r>
          </a:p>
          <a:p>
            <a:r>
              <a:rPr lang="en-US" altLang="ja-JP" sz="2400" dirty="0" smtClean="0"/>
              <a:t>Focused illumination &amp; descattering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8" name="十字形 7"/>
          <p:cNvSpPr/>
          <p:nvPr/>
        </p:nvSpPr>
        <p:spPr>
          <a:xfrm>
            <a:off x="4355976" y="3645030"/>
            <a:ext cx="432048" cy="432048"/>
          </a:xfrm>
          <a:prstGeom prst="plus">
            <a:avLst>
              <a:gd name="adj" fmla="val 334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1396" y="1772816"/>
            <a:ext cx="1877780" cy="172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グループ化 11"/>
          <p:cNvGrpSpPr/>
          <p:nvPr/>
        </p:nvGrpSpPr>
        <p:grpSpPr>
          <a:xfrm>
            <a:off x="6444260" y="4365140"/>
            <a:ext cx="2016224" cy="1366590"/>
            <a:chOff x="5910535" y="2867794"/>
            <a:chExt cx="2448272" cy="1798638"/>
          </a:xfrm>
        </p:grpSpPr>
        <p:grpSp>
          <p:nvGrpSpPr>
            <p:cNvPr id="12" name="Group 270"/>
            <p:cNvGrpSpPr>
              <a:grpSpLocks/>
            </p:cNvGrpSpPr>
            <p:nvPr/>
          </p:nvGrpSpPr>
          <p:grpSpPr bwMode="auto">
            <a:xfrm>
              <a:off x="5940146" y="2924944"/>
              <a:ext cx="2365367" cy="1741488"/>
              <a:chOff x="1473" y="2160"/>
              <a:chExt cx="1906" cy="1361"/>
            </a:xfrm>
          </p:grpSpPr>
          <p:sp>
            <p:nvSpPr>
              <p:cNvPr id="68" name="Freeform 271"/>
              <p:cNvSpPr>
                <a:spLocks/>
              </p:cNvSpPr>
              <p:nvPr/>
            </p:nvSpPr>
            <p:spPr bwMode="auto">
              <a:xfrm>
                <a:off x="2381" y="2160"/>
                <a:ext cx="91" cy="1361"/>
              </a:xfrm>
              <a:custGeom>
                <a:avLst/>
                <a:gdLst>
                  <a:gd name="T0" fmla="*/ 0 w 91"/>
                  <a:gd name="T1" fmla="*/ 1361 h 1361"/>
                  <a:gd name="T2" fmla="*/ 45 w 91"/>
                  <a:gd name="T3" fmla="*/ 0 h 1361"/>
                  <a:gd name="T4" fmla="*/ 91 w 91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361"/>
                  <a:gd name="T11" fmla="*/ 91 w 91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361">
                    <a:moveTo>
                      <a:pt x="0" y="1361"/>
                    </a:moveTo>
                    <a:lnTo>
                      <a:pt x="45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9" name="Freeform 272"/>
              <p:cNvSpPr>
                <a:spLocks/>
              </p:cNvSpPr>
              <p:nvPr/>
            </p:nvSpPr>
            <p:spPr bwMode="auto">
              <a:xfrm>
                <a:off x="2426" y="2160"/>
                <a:ext cx="227" cy="1361"/>
              </a:xfrm>
              <a:custGeom>
                <a:avLst/>
                <a:gdLst>
                  <a:gd name="T0" fmla="*/ 136 w 227"/>
                  <a:gd name="T1" fmla="*/ 1361 h 1361"/>
                  <a:gd name="T2" fmla="*/ 0 w 227"/>
                  <a:gd name="T3" fmla="*/ 0 h 1361"/>
                  <a:gd name="T4" fmla="*/ 227 w 22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1"/>
                  <a:gd name="T11" fmla="*/ 227 w 22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1">
                    <a:moveTo>
                      <a:pt x="136" y="1361"/>
                    </a:moveTo>
                    <a:lnTo>
                      <a:pt x="0" y="0"/>
                    </a:lnTo>
                    <a:lnTo>
                      <a:pt x="22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0" name="Freeform 273"/>
              <p:cNvSpPr>
                <a:spLocks/>
              </p:cNvSpPr>
              <p:nvPr/>
            </p:nvSpPr>
            <p:spPr bwMode="auto">
              <a:xfrm>
                <a:off x="2426" y="2160"/>
                <a:ext cx="590" cy="1361"/>
              </a:xfrm>
              <a:custGeom>
                <a:avLst/>
                <a:gdLst>
                  <a:gd name="T0" fmla="*/ 499 w 590"/>
                  <a:gd name="T1" fmla="*/ 1361 h 1361"/>
                  <a:gd name="T2" fmla="*/ 0 w 590"/>
                  <a:gd name="T3" fmla="*/ 0 h 1361"/>
                  <a:gd name="T4" fmla="*/ 590 w 59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361"/>
                  <a:gd name="T11" fmla="*/ 590 w 59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361">
                    <a:moveTo>
                      <a:pt x="499" y="1361"/>
                    </a:moveTo>
                    <a:lnTo>
                      <a:pt x="0" y="0"/>
                    </a:lnTo>
                    <a:lnTo>
                      <a:pt x="5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1" name="Freeform 274"/>
              <p:cNvSpPr>
                <a:spLocks/>
              </p:cNvSpPr>
              <p:nvPr/>
            </p:nvSpPr>
            <p:spPr bwMode="auto">
              <a:xfrm>
                <a:off x="2426" y="2160"/>
                <a:ext cx="772" cy="1361"/>
              </a:xfrm>
              <a:custGeom>
                <a:avLst/>
                <a:gdLst>
                  <a:gd name="T0" fmla="*/ 681 w 772"/>
                  <a:gd name="T1" fmla="*/ 1361 h 1361"/>
                  <a:gd name="T2" fmla="*/ 0 w 772"/>
                  <a:gd name="T3" fmla="*/ 0 h 1361"/>
                  <a:gd name="T4" fmla="*/ 772 w 77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1361"/>
                  <a:gd name="T11" fmla="*/ 772 w 77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1361">
                    <a:moveTo>
                      <a:pt x="681" y="1361"/>
                    </a:moveTo>
                    <a:lnTo>
                      <a:pt x="0" y="0"/>
                    </a:lnTo>
                    <a:lnTo>
                      <a:pt x="77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2" name="Freeform 275"/>
              <p:cNvSpPr>
                <a:spLocks/>
              </p:cNvSpPr>
              <p:nvPr/>
            </p:nvSpPr>
            <p:spPr bwMode="auto">
              <a:xfrm>
                <a:off x="2426" y="2160"/>
                <a:ext cx="953" cy="1361"/>
              </a:xfrm>
              <a:custGeom>
                <a:avLst/>
                <a:gdLst>
                  <a:gd name="T0" fmla="*/ 862 w 953"/>
                  <a:gd name="T1" fmla="*/ 1361 h 1361"/>
                  <a:gd name="T2" fmla="*/ 0 w 953"/>
                  <a:gd name="T3" fmla="*/ 0 h 1361"/>
                  <a:gd name="T4" fmla="*/ 953 w 95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53"/>
                  <a:gd name="T10" fmla="*/ 0 h 1361"/>
                  <a:gd name="T11" fmla="*/ 953 w 95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3" h="1361">
                    <a:moveTo>
                      <a:pt x="862" y="1361"/>
                    </a:moveTo>
                    <a:lnTo>
                      <a:pt x="0" y="0"/>
                    </a:lnTo>
                    <a:lnTo>
                      <a:pt x="95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3" name="Freeform 276"/>
              <p:cNvSpPr>
                <a:spLocks/>
              </p:cNvSpPr>
              <p:nvPr/>
            </p:nvSpPr>
            <p:spPr bwMode="auto">
              <a:xfrm>
                <a:off x="2426" y="2160"/>
                <a:ext cx="409" cy="1361"/>
              </a:xfrm>
              <a:custGeom>
                <a:avLst/>
                <a:gdLst>
                  <a:gd name="T0" fmla="*/ 318 w 409"/>
                  <a:gd name="T1" fmla="*/ 1361 h 1361"/>
                  <a:gd name="T2" fmla="*/ 0 w 409"/>
                  <a:gd name="T3" fmla="*/ 0 h 1361"/>
                  <a:gd name="T4" fmla="*/ 409 w 40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361"/>
                  <a:gd name="T11" fmla="*/ 409 w 40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361">
                    <a:moveTo>
                      <a:pt x="318" y="1361"/>
                    </a:moveTo>
                    <a:lnTo>
                      <a:pt x="0" y="0"/>
                    </a:lnTo>
                    <a:lnTo>
                      <a:pt x="40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4" name="Freeform 277"/>
              <p:cNvSpPr>
                <a:spLocks/>
              </p:cNvSpPr>
              <p:nvPr/>
            </p:nvSpPr>
            <p:spPr bwMode="auto">
              <a:xfrm flipH="1">
                <a:off x="2199" y="2160"/>
                <a:ext cx="227" cy="1361"/>
              </a:xfrm>
              <a:custGeom>
                <a:avLst/>
                <a:gdLst>
                  <a:gd name="T0" fmla="*/ 136 w 227"/>
                  <a:gd name="T1" fmla="*/ 1361 h 1361"/>
                  <a:gd name="T2" fmla="*/ 0 w 227"/>
                  <a:gd name="T3" fmla="*/ 0 h 1361"/>
                  <a:gd name="T4" fmla="*/ 227 w 22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1"/>
                  <a:gd name="T11" fmla="*/ 227 w 22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1">
                    <a:moveTo>
                      <a:pt x="136" y="1361"/>
                    </a:moveTo>
                    <a:lnTo>
                      <a:pt x="0" y="0"/>
                    </a:lnTo>
                    <a:lnTo>
                      <a:pt x="22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5" name="Freeform 278"/>
              <p:cNvSpPr>
                <a:spLocks/>
              </p:cNvSpPr>
              <p:nvPr/>
            </p:nvSpPr>
            <p:spPr bwMode="auto">
              <a:xfrm flipH="1">
                <a:off x="1836" y="2160"/>
                <a:ext cx="590" cy="1361"/>
              </a:xfrm>
              <a:custGeom>
                <a:avLst/>
                <a:gdLst>
                  <a:gd name="T0" fmla="*/ 499 w 590"/>
                  <a:gd name="T1" fmla="*/ 1361 h 1361"/>
                  <a:gd name="T2" fmla="*/ 0 w 590"/>
                  <a:gd name="T3" fmla="*/ 0 h 1361"/>
                  <a:gd name="T4" fmla="*/ 590 w 59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361"/>
                  <a:gd name="T11" fmla="*/ 590 w 59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361">
                    <a:moveTo>
                      <a:pt x="499" y="1361"/>
                    </a:moveTo>
                    <a:lnTo>
                      <a:pt x="0" y="0"/>
                    </a:lnTo>
                    <a:lnTo>
                      <a:pt x="5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6" name="Freeform 279"/>
              <p:cNvSpPr>
                <a:spLocks/>
              </p:cNvSpPr>
              <p:nvPr/>
            </p:nvSpPr>
            <p:spPr bwMode="auto">
              <a:xfrm flipH="1">
                <a:off x="1654" y="2160"/>
                <a:ext cx="772" cy="1361"/>
              </a:xfrm>
              <a:custGeom>
                <a:avLst/>
                <a:gdLst>
                  <a:gd name="T0" fmla="*/ 681 w 772"/>
                  <a:gd name="T1" fmla="*/ 1361 h 1361"/>
                  <a:gd name="T2" fmla="*/ 0 w 772"/>
                  <a:gd name="T3" fmla="*/ 0 h 1361"/>
                  <a:gd name="T4" fmla="*/ 772 w 77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1361"/>
                  <a:gd name="T11" fmla="*/ 772 w 77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1361">
                    <a:moveTo>
                      <a:pt x="681" y="1361"/>
                    </a:moveTo>
                    <a:lnTo>
                      <a:pt x="0" y="0"/>
                    </a:lnTo>
                    <a:lnTo>
                      <a:pt x="77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7" name="Freeform 280"/>
              <p:cNvSpPr>
                <a:spLocks/>
              </p:cNvSpPr>
              <p:nvPr/>
            </p:nvSpPr>
            <p:spPr bwMode="auto">
              <a:xfrm flipH="1">
                <a:off x="1473" y="2160"/>
                <a:ext cx="953" cy="1361"/>
              </a:xfrm>
              <a:custGeom>
                <a:avLst/>
                <a:gdLst>
                  <a:gd name="T0" fmla="*/ 862 w 953"/>
                  <a:gd name="T1" fmla="*/ 1361 h 1361"/>
                  <a:gd name="T2" fmla="*/ 0 w 953"/>
                  <a:gd name="T3" fmla="*/ 0 h 1361"/>
                  <a:gd name="T4" fmla="*/ 953 w 95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53"/>
                  <a:gd name="T10" fmla="*/ 0 h 1361"/>
                  <a:gd name="T11" fmla="*/ 953 w 95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3" h="1361">
                    <a:moveTo>
                      <a:pt x="862" y="1361"/>
                    </a:moveTo>
                    <a:lnTo>
                      <a:pt x="0" y="0"/>
                    </a:lnTo>
                    <a:lnTo>
                      <a:pt x="95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78" name="Freeform 281"/>
              <p:cNvSpPr>
                <a:spLocks/>
              </p:cNvSpPr>
              <p:nvPr/>
            </p:nvSpPr>
            <p:spPr bwMode="auto">
              <a:xfrm flipH="1">
                <a:off x="2017" y="2160"/>
                <a:ext cx="409" cy="1361"/>
              </a:xfrm>
              <a:custGeom>
                <a:avLst/>
                <a:gdLst>
                  <a:gd name="T0" fmla="*/ 318 w 409"/>
                  <a:gd name="T1" fmla="*/ 1361 h 1361"/>
                  <a:gd name="T2" fmla="*/ 0 w 409"/>
                  <a:gd name="T3" fmla="*/ 0 h 1361"/>
                  <a:gd name="T4" fmla="*/ 409 w 40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361"/>
                  <a:gd name="T11" fmla="*/ 409 w 40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361">
                    <a:moveTo>
                      <a:pt x="318" y="1361"/>
                    </a:moveTo>
                    <a:lnTo>
                      <a:pt x="0" y="0"/>
                    </a:lnTo>
                    <a:lnTo>
                      <a:pt x="40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sp>
          <p:nvSpPr>
            <p:cNvPr id="14" name="Freeform 282"/>
            <p:cNvSpPr>
              <a:spLocks/>
            </p:cNvSpPr>
            <p:nvPr/>
          </p:nvSpPr>
          <p:spPr bwMode="auto">
            <a:xfrm>
              <a:off x="5940152" y="2924944"/>
              <a:ext cx="112713" cy="1741488"/>
            </a:xfrm>
            <a:custGeom>
              <a:avLst/>
              <a:gdLst>
                <a:gd name="T0" fmla="*/ 0 w 91"/>
                <a:gd name="T1" fmla="*/ 1741488 h 1361"/>
                <a:gd name="T2" fmla="*/ 55737 w 91"/>
                <a:gd name="T3" fmla="*/ 0 h 1361"/>
                <a:gd name="T4" fmla="*/ 112713 w 91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91"/>
                <a:gd name="T10" fmla="*/ 0 h 1361"/>
                <a:gd name="T11" fmla="*/ 91 w 91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1361">
                  <a:moveTo>
                    <a:pt x="0" y="1361"/>
                  </a:moveTo>
                  <a:lnTo>
                    <a:pt x="45" y="0"/>
                  </a:lnTo>
                  <a:lnTo>
                    <a:pt x="91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5" name="Freeform 283"/>
            <p:cNvSpPr>
              <a:spLocks/>
            </p:cNvSpPr>
            <p:nvPr/>
          </p:nvSpPr>
          <p:spPr bwMode="auto">
            <a:xfrm>
              <a:off x="5995715" y="2924944"/>
              <a:ext cx="280987" cy="1741488"/>
            </a:xfrm>
            <a:custGeom>
              <a:avLst/>
              <a:gdLst>
                <a:gd name="T0" fmla="*/ 168345 w 227"/>
                <a:gd name="T1" fmla="*/ 1741488 h 1361"/>
                <a:gd name="T2" fmla="*/ 0 w 227"/>
                <a:gd name="T3" fmla="*/ 0 h 1361"/>
                <a:gd name="T4" fmla="*/ 280987 w 227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227"/>
                <a:gd name="T10" fmla="*/ 0 h 1361"/>
                <a:gd name="T11" fmla="*/ 227 w 227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361">
                  <a:moveTo>
                    <a:pt x="136" y="1361"/>
                  </a:moveTo>
                  <a:lnTo>
                    <a:pt x="0" y="0"/>
                  </a:lnTo>
                  <a:lnTo>
                    <a:pt x="227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>
              <a:off x="5995715" y="2924944"/>
              <a:ext cx="731837" cy="1741488"/>
            </a:xfrm>
            <a:custGeom>
              <a:avLst/>
              <a:gdLst>
                <a:gd name="T0" fmla="*/ 618960 w 590"/>
                <a:gd name="T1" fmla="*/ 1741488 h 1361"/>
                <a:gd name="T2" fmla="*/ 0 w 590"/>
                <a:gd name="T3" fmla="*/ 0 h 1361"/>
                <a:gd name="T4" fmla="*/ 731837 w 590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590"/>
                <a:gd name="T10" fmla="*/ 0 h 1361"/>
                <a:gd name="T11" fmla="*/ 590 w 590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1361">
                  <a:moveTo>
                    <a:pt x="499" y="1361"/>
                  </a:moveTo>
                  <a:lnTo>
                    <a:pt x="0" y="0"/>
                  </a:lnTo>
                  <a:lnTo>
                    <a:pt x="590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7" name="Freeform 285"/>
            <p:cNvSpPr>
              <a:spLocks/>
            </p:cNvSpPr>
            <p:nvPr/>
          </p:nvSpPr>
          <p:spPr bwMode="auto">
            <a:xfrm>
              <a:off x="5995715" y="2924944"/>
              <a:ext cx="957262" cy="1741488"/>
            </a:xfrm>
            <a:custGeom>
              <a:avLst/>
              <a:gdLst>
                <a:gd name="T0" fmla="*/ 844424 w 772"/>
                <a:gd name="T1" fmla="*/ 1741488 h 1361"/>
                <a:gd name="T2" fmla="*/ 0 w 772"/>
                <a:gd name="T3" fmla="*/ 0 h 1361"/>
                <a:gd name="T4" fmla="*/ 957262 w 772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772"/>
                <a:gd name="T10" fmla="*/ 0 h 1361"/>
                <a:gd name="T11" fmla="*/ 772 w 772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1361">
                  <a:moveTo>
                    <a:pt x="681" y="1361"/>
                  </a:moveTo>
                  <a:lnTo>
                    <a:pt x="0" y="0"/>
                  </a:lnTo>
                  <a:lnTo>
                    <a:pt x="772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8" name="Freeform 286"/>
            <p:cNvSpPr>
              <a:spLocks/>
            </p:cNvSpPr>
            <p:nvPr/>
          </p:nvSpPr>
          <p:spPr bwMode="auto">
            <a:xfrm>
              <a:off x="5995715" y="2924944"/>
              <a:ext cx="1182687" cy="1741488"/>
            </a:xfrm>
            <a:custGeom>
              <a:avLst/>
              <a:gdLst>
                <a:gd name="T0" fmla="*/ 1069755 w 953"/>
                <a:gd name="T1" fmla="*/ 1741488 h 1361"/>
                <a:gd name="T2" fmla="*/ 0 w 953"/>
                <a:gd name="T3" fmla="*/ 0 h 1361"/>
                <a:gd name="T4" fmla="*/ 1182687 w 953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953"/>
                <a:gd name="T10" fmla="*/ 0 h 1361"/>
                <a:gd name="T11" fmla="*/ 953 w 953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3" h="1361">
                  <a:moveTo>
                    <a:pt x="862" y="1361"/>
                  </a:moveTo>
                  <a:lnTo>
                    <a:pt x="0" y="0"/>
                  </a:lnTo>
                  <a:lnTo>
                    <a:pt x="953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9" name="Freeform 287"/>
            <p:cNvSpPr>
              <a:spLocks/>
            </p:cNvSpPr>
            <p:nvPr/>
          </p:nvSpPr>
          <p:spPr bwMode="auto">
            <a:xfrm>
              <a:off x="5995715" y="2924944"/>
              <a:ext cx="508000" cy="1741488"/>
            </a:xfrm>
            <a:custGeom>
              <a:avLst/>
              <a:gdLst>
                <a:gd name="T0" fmla="*/ 394973 w 409"/>
                <a:gd name="T1" fmla="*/ 1741488 h 1361"/>
                <a:gd name="T2" fmla="*/ 0 w 409"/>
                <a:gd name="T3" fmla="*/ 0 h 1361"/>
                <a:gd name="T4" fmla="*/ 508000 w 409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409"/>
                <a:gd name="T10" fmla="*/ 0 h 1361"/>
                <a:gd name="T11" fmla="*/ 409 w 409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" h="1361">
                  <a:moveTo>
                    <a:pt x="318" y="1361"/>
                  </a:moveTo>
                  <a:lnTo>
                    <a:pt x="0" y="0"/>
                  </a:lnTo>
                  <a:lnTo>
                    <a:pt x="409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0" name="Freeform 288"/>
            <p:cNvSpPr>
              <a:spLocks/>
            </p:cNvSpPr>
            <p:nvPr/>
          </p:nvSpPr>
          <p:spPr bwMode="auto">
            <a:xfrm>
              <a:off x="5995715" y="2924944"/>
              <a:ext cx="1406525" cy="1741488"/>
            </a:xfrm>
            <a:custGeom>
              <a:avLst/>
              <a:gdLst>
                <a:gd name="T0" fmla="*/ 1293656 w 1134"/>
                <a:gd name="T1" fmla="*/ 1741488 h 1361"/>
                <a:gd name="T2" fmla="*/ 0 w 1134"/>
                <a:gd name="T3" fmla="*/ 0 h 1361"/>
                <a:gd name="T4" fmla="*/ 1406525 w 1134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134"/>
                <a:gd name="T10" fmla="*/ 0 h 1361"/>
                <a:gd name="T11" fmla="*/ 1134 w 1134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4" h="1361">
                  <a:moveTo>
                    <a:pt x="1043" y="1361"/>
                  </a:moveTo>
                  <a:lnTo>
                    <a:pt x="0" y="0"/>
                  </a:lnTo>
                  <a:lnTo>
                    <a:pt x="1134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1" name="Freeform 289"/>
            <p:cNvSpPr>
              <a:spLocks/>
            </p:cNvSpPr>
            <p:nvPr/>
          </p:nvSpPr>
          <p:spPr bwMode="auto">
            <a:xfrm>
              <a:off x="5995715" y="2924944"/>
              <a:ext cx="1633537" cy="1741488"/>
            </a:xfrm>
            <a:custGeom>
              <a:avLst/>
              <a:gdLst>
                <a:gd name="T0" fmla="*/ 1520580 w 1316"/>
                <a:gd name="T1" fmla="*/ 1741488 h 1361"/>
                <a:gd name="T2" fmla="*/ 0 w 1316"/>
                <a:gd name="T3" fmla="*/ 0 h 1361"/>
                <a:gd name="T4" fmla="*/ 1633537 w 1316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316"/>
                <a:gd name="T10" fmla="*/ 0 h 1361"/>
                <a:gd name="T11" fmla="*/ 1316 w 1316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6" h="1361">
                  <a:moveTo>
                    <a:pt x="1225" y="1361"/>
                  </a:moveTo>
                  <a:lnTo>
                    <a:pt x="0" y="0"/>
                  </a:lnTo>
                  <a:lnTo>
                    <a:pt x="1316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2" name="Freeform 290"/>
            <p:cNvSpPr>
              <a:spLocks/>
            </p:cNvSpPr>
            <p:nvPr/>
          </p:nvSpPr>
          <p:spPr bwMode="auto">
            <a:xfrm>
              <a:off x="5995715" y="2924944"/>
              <a:ext cx="1857375" cy="1741488"/>
            </a:xfrm>
            <a:custGeom>
              <a:avLst/>
              <a:gdLst>
                <a:gd name="T0" fmla="*/ 1744468 w 1497"/>
                <a:gd name="T1" fmla="*/ 1741488 h 1361"/>
                <a:gd name="T2" fmla="*/ 0 w 1497"/>
                <a:gd name="T3" fmla="*/ 0 h 1361"/>
                <a:gd name="T4" fmla="*/ 1857375 w 1497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497"/>
                <a:gd name="T10" fmla="*/ 0 h 1361"/>
                <a:gd name="T11" fmla="*/ 1497 w 1497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7" h="1361">
                  <a:moveTo>
                    <a:pt x="1406" y="1361"/>
                  </a:moveTo>
                  <a:lnTo>
                    <a:pt x="0" y="0"/>
                  </a:lnTo>
                  <a:lnTo>
                    <a:pt x="1497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3" name="Freeform 291"/>
            <p:cNvSpPr>
              <a:spLocks/>
            </p:cNvSpPr>
            <p:nvPr/>
          </p:nvSpPr>
          <p:spPr bwMode="auto">
            <a:xfrm>
              <a:off x="5995715" y="2924944"/>
              <a:ext cx="2082800" cy="1741488"/>
            </a:xfrm>
            <a:custGeom>
              <a:avLst/>
              <a:gdLst>
                <a:gd name="T0" fmla="*/ 1969915 w 1679"/>
                <a:gd name="T1" fmla="*/ 1741488 h 1361"/>
                <a:gd name="T2" fmla="*/ 0 w 1679"/>
                <a:gd name="T3" fmla="*/ 0 h 1361"/>
                <a:gd name="T4" fmla="*/ 2082800 w 1679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679"/>
                <a:gd name="T10" fmla="*/ 0 h 1361"/>
                <a:gd name="T11" fmla="*/ 1679 w 1679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9" h="1361">
                  <a:moveTo>
                    <a:pt x="1588" y="1361"/>
                  </a:moveTo>
                  <a:lnTo>
                    <a:pt x="0" y="0"/>
                  </a:lnTo>
                  <a:lnTo>
                    <a:pt x="1679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4" name="Freeform 292"/>
            <p:cNvSpPr>
              <a:spLocks/>
            </p:cNvSpPr>
            <p:nvPr/>
          </p:nvSpPr>
          <p:spPr bwMode="auto">
            <a:xfrm>
              <a:off x="5995715" y="2924944"/>
              <a:ext cx="2308225" cy="1741488"/>
            </a:xfrm>
            <a:custGeom>
              <a:avLst/>
              <a:gdLst>
                <a:gd name="T0" fmla="*/ 2195296 w 1860"/>
                <a:gd name="T1" fmla="*/ 1741488 h 1361"/>
                <a:gd name="T2" fmla="*/ 0 w 1860"/>
                <a:gd name="T3" fmla="*/ 0 h 1361"/>
                <a:gd name="T4" fmla="*/ 2308225 w 1860"/>
                <a:gd name="T5" fmla="*/ 1741488 h 1361"/>
                <a:gd name="T6" fmla="*/ 0 60000 65536"/>
                <a:gd name="T7" fmla="*/ 0 60000 65536"/>
                <a:gd name="T8" fmla="*/ 0 60000 65536"/>
                <a:gd name="T9" fmla="*/ 0 w 1860"/>
                <a:gd name="T10" fmla="*/ 0 h 1361"/>
                <a:gd name="T11" fmla="*/ 1860 w 1860"/>
                <a:gd name="T12" fmla="*/ 1361 h 1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0" h="1361">
                  <a:moveTo>
                    <a:pt x="1769" y="1361"/>
                  </a:moveTo>
                  <a:lnTo>
                    <a:pt x="0" y="0"/>
                  </a:lnTo>
                  <a:lnTo>
                    <a:pt x="1860" y="1361"/>
                  </a:lnTo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grpSp>
          <p:nvGrpSpPr>
            <p:cNvPr id="13" name="Group 293"/>
            <p:cNvGrpSpPr>
              <a:grpSpLocks/>
            </p:cNvGrpSpPr>
            <p:nvPr/>
          </p:nvGrpSpPr>
          <p:grpSpPr bwMode="auto">
            <a:xfrm flipH="1">
              <a:off x="5940149" y="2924944"/>
              <a:ext cx="2363790" cy="1741488"/>
              <a:chOff x="1474" y="2160"/>
              <a:chExt cx="1905" cy="1361"/>
            </a:xfrm>
          </p:grpSpPr>
          <p:sp>
            <p:nvSpPr>
              <p:cNvPr id="57" name="Freeform 294"/>
              <p:cNvSpPr>
                <a:spLocks/>
              </p:cNvSpPr>
              <p:nvPr/>
            </p:nvSpPr>
            <p:spPr bwMode="auto">
              <a:xfrm>
                <a:off x="1474" y="2160"/>
                <a:ext cx="91" cy="1361"/>
              </a:xfrm>
              <a:custGeom>
                <a:avLst/>
                <a:gdLst>
                  <a:gd name="T0" fmla="*/ 0 w 91"/>
                  <a:gd name="T1" fmla="*/ 1361 h 1361"/>
                  <a:gd name="T2" fmla="*/ 45 w 91"/>
                  <a:gd name="T3" fmla="*/ 0 h 1361"/>
                  <a:gd name="T4" fmla="*/ 91 w 91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361"/>
                  <a:gd name="T11" fmla="*/ 91 w 91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361">
                    <a:moveTo>
                      <a:pt x="0" y="1361"/>
                    </a:moveTo>
                    <a:lnTo>
                      <a:pt x="45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8" name="Freeform 295"/>
              <p:cNvSpPr>
                <a:spLocks/>
              </p:cNvSpPr>
              <p:nvPr/>
            </p:nvSpPr>
            <p:spPr bwMode="auto">
              <a:xfrm>
                <a:off x="1519" y="2160"/>
                <a:ext cx="227" cy="1361"/>
              </a:xfrm>
              <a:custGeom>
                <a:avLst/>
                <a:gdLst>
                  <a:gd name="T0" fmla="*/ 136 w 227"/>
                  <a:gd name="T1" fmla="*/ 1361 h 1361"/>
                  <a:gd name="T2" fmla="*/ 0 w 227"/>
                  <a:gd name="T3" fmla="*/ 0 h 1361"/>
                  <a:gd name="T4" fmla="*/ 227 w 22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1361"/>
                  <a:gd name="T11" fmla="*/ 227 w 22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1361">
                    <a:moveTo>
                      <a:pt x="136" y="1361"/>
                    </a:moveTo>
                    <a:lnTo>
                      <a:pt x="0" y="0"/>
                    </a:lnTo>
                    <a:lnTo>
                      <a:pt x="22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9" name="Freeform 296"/>
              <p:cNvSpPr>
                <a:spLocks/>
              </p:cNvSpPr>
              <p:nvPr/>
            </p:nvSpPr>
            <p:spPr bwMode="auto">
              <a:xfrm>
                <a:off x="1519" y="2160"/>
                <a:ext cx="590" cy="1361"/>
              </a:xfrm>
              <a:custGeom>
                <a:avLst/>
                <a:gdLst>
                  <a:gd name="T0" fmla="*/ 499 w 590"/>
                  <a:gd name="T1" fmla="*/ 1361 h 1361"/>
                  <a:gd name="T2" fmla="*/ 0 w 590"/>
                  <a:gd name="T3" fmla="*/ 0 h 1361"/>
                  <a:gd name="T4" fmla="*/ 590 w 59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361"/>
                  <a:gd name="T11" fmla="*/ 590 w 59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361">
                    <a:moveTo>
                      <a:pt x="499" y="1361"/>
                    </a:moveTo>
                    <a:lnTo>
                      <a:pt x="0" y="0"/>
                    </a:lnTo>
                    <a:lnTo>
                      <a:pt x="5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0" name="Freeform 297"/>
              <p:cNvSpPr>
                <a:spLocks/>
              </p:cNvSpPr>
              <p:nvPr/>
            </p:nvSpPr>
            <p:spPr bwMode="auto">
              <a:xfrm>
                <a:off x="1519" y="2160"/>
                <a:ext cx="772" cy="1361"/>
              </a:xfrm>
              <a:custGeom>
                <a:avLst/>
                <a:gdLst>
                  <a:gd name="T0" fmla="*/ 681 w 772"/>
                  <a:gd name="T1" fmla="*/ 1361 h 1361"/>
                  <a:gd name="T2" fmla="*/ 0 w 772"/>
                  <a:gd name="T3" fmla="*/ 0 h 1361"/>
                  <a:gd name="T4" fmla="*/ 772 w 77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1361"/>
                  <a:gd name="T11" fmla="*/ 772 w 77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1361">
                    <a:moveTo>
                      <a:pt x="681" y="1361"/>
                    </a:moveTo>
                    <a:lnTo>
                      <a:pt x="0" y="0"/>
                    </a:lnTo>
                    <a:lnTo>
                      <a:pt x="77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1" name="Freeform 298"/>
              <p:cNvSpPr>
                <a:spLocks/>
              </p:cNvSpPr>
              <p:nvPr/>
            </p:nvSpPr>
            <p:spPr bwMode="auto">
              <a:xfrm>
                <a:off x="1519" y="2160"/>
                <a:ext cx="953" cy="1361"/>
              </a:xfrm>
              <a:custGeom>
                <a:avLst/>
                <a:gdLst>
                  <a:gd name="T0" fmla="*/ 862 w 953"/>
                  <a:gd name="T1" fmla="*/ 1361 h 1361"/>
                  <a:gd name="T2" fmla="*/ 0 w 953"/>
                  <a:gd name="T3" fmla="*/ 0 h 1361"/>
                  <a:gd name="T4" fmla="*/ 953 w 95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953"/>
                  <a:gd name="T10" fmla="*/ 0 h 1361"/>
                  <a:gd name="T11" fmla="*/ 953 w 95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3" h="1361">
                    <a:moveTo>
                      <a:pt x="862" y="1361"/>
                    </a:moveTo>
                    <a:lnTo>
                      <a:pt x="0" y="0"/>
                    </a:lnTo>
                    <a:lnTo>
                      <a:pt x="95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2" name="Freeform 299"/>
              <p:cNvSpPr>
                <a:spLocks/>
              </p:cNvSpPr>
              <p:nvPr/>
            </p:nvSpPr>
            <p:spPr bwMode="auto">
              <a:xfrm>
                <a:off x="1519" y="2160"/>
                <a:ext cx="409" cy="1361"/>
              </a:xfrm>
              <a:custGeom>
                <a:avLst/>
                <a:gdLst>
                  <a:gd name="T0" fmla="*/ 318 w 409"/>
                  <a:gd name="T1" fmla="*/ 1361 h 1361"/>
                  <a:gd name="T2" fmla="*/ 0 w 409"/>
                  <a:gd name="T3" fmla="*/ 0 h 1361"/>
                  <a:gd name="T4" fmla="*/ 409 w 40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361"/>
                  <a:gd name="T11" fmla="*/ 409 w 40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361">
                    <a:moveTo>
                      <a:pt x="318" y="1361"/>
                    </a:moveTo>
                    <a:lnTo>
                      <a:pt x="0" y="0"/>
                    </a:lnTo>
                    <a:lnTo>
                      <a:pt x="40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3" name="Freeform 300"/>
              <p:cNvSpPr>
                <a:spLocks/>
              </p:cNvSpPr>
              <p:nvPr/>
            </p:nvSpPr>
            <p:spPr bwMode="auto">
              <a:xfrm>
                <a:off x="1519" y="2160"/>
                <a:ext cx="1134" cy="1361"/>
              </a:xfrm>
              <a:custGeom>
                <a:avLst/>
                <a:gdLst>
                  <a:gd name="T0" fmla="*/ 1043 w 1134"/>
                  <a:gd name="T1" fmla="*/ 1361 h 1361"/>
                  <a:gd name="T2" fmla="*/ 0 w 1134"/>
                  <a:gd name="T3" fmla="*/ 0 h 1361"/>
                  <a:gd name="T4" fmla="*/ 1134 w 1134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134"/>
                  <a:gd name="T10" fmla="*/ 0 h 1361"/>
                  <a:gd name="T11" fmla="*/ 1134 w 1134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4" h="1361">
                    <a:moveTo>
                      <a:pt x="1043" y="1361"/>
                    </a:moveTo>
                    <a:lnTo>
                      <a:pt x="0" y="0"/>
                    </a:lnTo>
                    <a:lnTo>
                      <a:pt x="1134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4" name="Freeform 301"/>
              <p:cNvSpPr>
                <a:spLocks/>
              </p:cNvSpPr>
              <p:nvPr/>
            </p:nvSpPr>
            <p:spPr bwMode="auto">
              <a:xfrm>
                <a:off x="1519" y="2160"/>
                <a:ext cx="1316" cy="1361"/>
              </a:xfrm>
              <a:custGeom>
                <a:avLst/>
                <a:gdLst>
                  <a:gd name="T0" fmla="*/ 1225 w 1316"/>
                  <a:gd name="T1" fmla="*/ 1361 h 1361"/>
                  <a:gd name="T2" fmla="*/ 0 w 1316"/>
                  <a:gd name="T3" fmla="*/ 0 h 1361"/>
                  <a:gd name="T4" fmla="*/ 1316 w 131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16"/>
                  <a:gd name="T10" fmla="*/ 0 h 1361"/>
                  <a:gd name="T11" fmla="*/ 1316 w 131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16" h="1361">
                    <a:moveTo>
                      <a:pt x="1225" y="1361"/>
                    </a:moveTo>
                    <a:lnTo>
                      <a:pt x="0" y="0"/>
                    </a:lnTo>
                    <a:lnTo>
                      <a:pt x="131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5" name="Freeform 302"/>
              <p:cNvSpPr>
                <a:spLocks/>
              </p:cNvSpPr>
              <p:nvPr/>
            </p:nvSpPr>
            <p:spPr bwMode="auto">
              <a:xfrm>
                <a:off x="1519" y="2160"/>
                <a:ext cx="1497" cy="1361"/>
              </a:xfrm>
              <a:custGeom>
                <a:avLst/>
                <a:gdLst>
                  <a:gd name="T0" fmla="*/ 1406 w 1497"/>
                  <a:gd name="T1" fmla="*/ 1361 h 1361"/>
                  <a:gd name="T2" fmla="*/ 0 w 1497"/>
                  <a:gd name="T3" fmla="*/ 0 h 1361"/>
                  <a:gd name="T4" fmla="*/ 1497 w 149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497"/>
                  <a:gd name="T10" fmla="*/ 0 h 1361"/>
                  <a:gd name="T11" fmla="*/ 1497 w 149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97" h="1361">
                    <a:moveTo>
                      <a:pt x="1406" y="1361"/>
                    </a:moveTo>
                    <a:lnTo>
                      <a:pt x="0" y="0"/>
                    </a:lnTo>
                    <a:lnTo>
                      <a:pt x="149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6" name="Freeform 303"/>
              <p:cNvSpPr>
                <a:spLocks/>
              </p:cNvSpPr>
              <p:nvPr/>
            </p:nvSpPr>
            <p:spPr bwMode="auto">
              <a:xfrm>
                <a:off x="1519" y="2160"/>
                <a:ext cx="1679" cy="1361"/>
              </a:xfrm>
              <a:custGeom>
                <a:avLst/>
                <a:gdLst>
                  <a:gd name="T0" fmla="*/ 1588 w 1679"/>
                  <a:gd name="T1" fmla="*/ 1361 h 1361"/>
                  <a:gd name="T2" fmla="*/ 0 w 1679"/>
                  <a:gd name="T3" fmla="*/ 0 h 1361"/>
                  <a:gd name="T4" fmla="*/ 1679 w 167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679"/>
                  <a:gd name="T10" fmla="*/ 0 h 1361"/>
                  <a:gd name="T11" fmla="*/ 1679 w 167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79" h="1361">
                    <a:moveTo>
                      <a:pt x="1588" y="1361"/>
                    </a:moveTo>
                    <a:lnTo>
                      <a:pt x="0" y="0"/>
                    </a:lnTo>
                    <a:lnTo>
                      <a:pt x="167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7" name="Freeform 304"/>
              <p:cNvSpPr>
                <a:spLocks/>
              </p:cNvSpPr>
              <p:nvPr/>
            </p:nvSpPr>
            <p:spPr bwMode="auto">
              <a:xfrm>
                <a:off x="1519" y="2160"/>
                <a:ext cx="1860" cy="1361"/>
              </a:xfrm>
              <a:custGeom>
                <a:avLst/>
                <a:gdLst>
                  <a:gd name="T0" fmla="*/ 1769 w 1860"/>
                  <a:gd name="T1" fmla="*/ 1361 h 1361"/>
                  <a:gd name="T2" fmla="*/ 0 w 1860"/>
                  <a:gd name="T3" fmla="*/ 0 h 1361"/>
                  <a:gd name="T4" fmla="*/ 1860 w 186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860"/>
                  <a:gd name="T10" fmla="*/ 0 h 1361"/>
                  <a:gd name="T11" fmla="*/ 1860 w 186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0" h="1361">
                    <a:moveTo>
                      <a:pt x="1769" y="1361"/>
                    </a:moveTo>
                    <a:lnTo>
                      <a:pt x="0" y="0"/>
                    </a:lnTo>
                    <a:lnTo>
                      <a:pt x="186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25" name="Group 305"/>
            <p:cNvGrpSpPr>
              <a:grpSpLocks/>
            </p:cNvGrpSpPr>
            <p:nvPr/>
          </p:nvGrpSpPr>
          <p:grpSpPr bwMode="auto">
            <a:xfrm>
              <a:off x="5940141" y="2924944"/>
              <a:ext cx="2363789" cy="1741488"/>
              <a:chOff x="1474" y="2659"/>
              <a:chExt cx="1905" cy="1361"/>
            </a:xfrm>
          </p:grpSpPr>
          <p:sp>
            <p:nvSpPr>
              <p:cNvPr id="46" name="Freeform 306"/>
              <p:cNvSpPr>
                <a:spLocks/>
              </p:cNvSpPr>
              <p:nvPr/>
            </p:nvSpPr>
            <p:spPr bwMode="auto">
              <a:xfrm>
                <a:off x="1474" y="2659"/>
                <a:ext cx="499" cy="1361"/>
              </a:xfrm>
              <a:custGeom>
                <a:avLst/>
                <a:gdLst>
                  <a:gd name="T0" fmla="*/ 0 w 499"/>
                  <a:gd name="T1" fmla="*/ 1361 h 1361"/>
                  <a:gd name="T2" fmla="*/ 499 w 499"/>
                  <a:gd name="T3" fmla="*/ 0 h 1361"/>
                  <a:gd name="T4" fmla="*/ 91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0" y="1361"/>
                    </a:moveTo>
                    <a:lnTo>
                      <a:pt x="499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47" name="Freeform 307"/>
              <p:cNvSpPr>
                <a:spLocks/>
              </p:cNvSpPr>
              <p:nvPr/>
            </p:nvSpPr>
            <p:spPr bwMode="auto">
              <a:xfrm>
                <a:off x="1655" y="2659"/>
                <a:ext cx="318" cy="1361"/>
              </a:xfrm>
              <a:custGeom>
                <a:avLst/>
                <a:gdLst>
                  <a:gd name="T0" fmla="*/ 0 w 318"/>
                  <a:gd name="T1" fmla="*/ 1361 h 1361"/>
                  <a:gd name="T2" fmla="*/ 318 w 318"/>
                  <a:gd name="T3" fmla="*/ 0 h 1361"/>
                  <a:gd name="T4" fmla="*/ 91 w 318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1361"/>
                  <a:gd name="T11" fmla="*/ 318 w 318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1361">
                    <a:moveTo>
                      <a:pt x="0" y="1361"/>
                    </a:moveTo>
                    <a:lnTo>
                      <a:pt x="318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48" name="Freeform 308"/>
              <p:cNvSpPr>
                <a:spLocks/>
              </p:cNvSpPr>
              <p:nvPr/>
            </p:nvSpPr>
            <p:spPr bwMode="auto">
              <a:xfrm>
                <a:off x="1837" y="2659"/>
                <a:ext cx="136" cy="1361"/>
              </a:xfrm>
              <a:custGeom>
                <a:avLst/>
                <a:gdLst>
                  <a:gd name="T0" fmla="*/ 0 w 136"/>
                  <a:gd name="T1" fmla="*/ 1361 h 1361"/>
                  <a:gd name="T2" fmla="*/ 136 w 136"/>
                  <a:gd name="T3" fmla="*/ 0 h 1361"/>
                  <a:gd name="T4" fmla="*/ 90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0" y="1361"/>
                    </a:moveTo>
                    <a:lnTo>
                      <a:pt x="136" y="0"/>
                    </a:lnTo>
                    <a:lnTo>
                      <a:pt x="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49" name="Freeform 309"/>
              <p:cNvSpPr>
                <a:spLocks/>
              </p:cNvSpPr>
              <p:nvPr/>
            </p:nvSpPr>
            <p:spPr bwMode="auto">
              <a:xfrm>
                <a:off x="1973" y="2659"/>
                <a:ext cx="136" cy="1361"/>
              </a:xfrm>
              <a:custGeom>
                <a:avLst/>
                <a:gdLst>
                  <a:gd name="T0" fmla="*/ 45 w 136"/>
                  <a:gd name="T1" fmla="*/ 1361 h 1361"/>
                  <a:gd name="T2" fmla="*/ 0 w 136"/>
                  <a:gd name="T3" fmla="*/ 0 h 1361"/>
                  <a:gd name="T4" fmla="*/ 136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45" y="1361"/>
                    </a:moveTo>
                    <a:lnTo>
                      <a:pt x="0" y="0"/>
                    </a:lnTo>
                    <a:lnTo>
                      <a:pt x="13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0" name="Freeform 310"/>
              <p:cNvSpPr>
                <a:spLocks/>
              </p:cNvSpPr>
              <p:nvPr/>
            </p:nvSpPr>
            <p:spPr bwMode="auto">
              <a:xfrm>
                <a:off x="1973" y="2659"/>
                <a:ext cx="317" cy="1361"/>
              </a:xfrm>
              <a:custGeom>
                <a:avLst/>
                <a:gdLst>
                  <a:gd name="T0" fmla="*/ 227 w 317"/>
                  <a:gd name="T1" fmla="*/ 1361 h 1361"/>
                  <a:gd name="T2" fmla="*/ 0 w 317"/>
                  <a:gd name="T3" fmla="*/ 0 h 1361"/>
                  <a:gd name="T4" fmla="*/ 317 w 31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1361"/>
                  <a:gd name="T11" fmla="*/ 317 w 31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1361">
                    <a:moveTo>
                      <a:pt x="227" y="1361"/>
                    </a:moveTo>
                    <a:lnTo>
                      <a:pt x="0" y="0"/>
                    </a:lnTo>
                    <a:lnTo>
                      <a:pt x="31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" name="Freeform 311"/>
              <p:cNvSpPr>
                <a:spLocks/>
              </p:cNvSpPr>
              <p:nvPr/>
            </p:nvSpPr>
            <p:spPr bwMode="auto">
              <a:xfrm>
                <a:off x="1973" y="2659"/>
                <a:ext cx="499" cy="1361"/>
              </a:xfrm>
              <a:custGeom>
                <a:avLst/>
                <a:gdLst>
                  <a:gd name="T0" fmla="*/ 408 w 499"/>
                  <a:gd name="T1" fmla="*/ 1361 h 1361"/>
                  <a:gd name="T2" fmla="*/ 0 w 499"/>
                  <a:gd name="T3" fmla="*/ 0 h 1361"/>
                  <a:gd name="T4" fmla="*/ 499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408" y="1361"/>
                    </a:moveTo>
                    <a:lnTo>
                      <a:pt x="0" y="0"/>
                    </a:lnTo>
                    <a:lnTo>
                      <a:pt x="49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" name="Freeform 312"/>
              <p:cNvSpPr>
                <a:spLocks/>
              </p:cNvSpPr>
              <p:nvPr/>
            </p:nvSpPr>
            <p:spPr bwMode="auto">
              <a:xfrm>
                <a:off x="1973" y="2659"/>
                <a:ext cx="680" cy="1361"/>
              </a:xfrm>
              <a:custGeom>
                <a:avLst/>
                <a:gdLst>
                  <a:gd name="T0" fmla="*/ 589 w 680"/>
                  <a:gd name="T1" fmla="*/ 1361 h 1361"/>
                  <a:gd name="T2" fmla="*/ 0 w 680"/>
                  <a:gd name="T3" fmla="*/ 0 h 1361"/>
                  <a:gd name="T4" fmla="*/ 680 w 68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680"/>
                  <a:gd name="T10" fmla="*/ 0 h 1361"/>
                  <a:gd name="T11" fmla="*/ 680 w 68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0" h="1361">
                    <a:moveTo>
                      <a:pt x="589" y="1361"/>
                    </a:moveTo>
                    <a:lnTo>
                      <a:pt x="0" y="0"/>
                    </a:lnTo>
                    <a:lnTo>
                      <a:pt x="68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" name="Freeform 313"/>
              <p:cNvSpPr>
                <a:spLocks/>
              </p:cNvSpPr>
              <p:nvPr/>
            </p:nvSpPr>
            <p:spPr bwMode="auto">
              <a:xfrm>
                <a:off x="1973" y="2659"/>
                <a:ext cx="862" cy="1361"/>
              </a:xfrm>
              <a:custGeom>
                <a:avLst/>
                <a:gdLst>
                  <a:gd name="T0" fmla="*/ 771 w 862"/>
                  <a:gd name="T1" fmla="*/ 1361 h 1361"/>
                  <a:gd name="T2" fmla="*/ 0 w 862"/>
                  <a:gd name="T3" fmla="*/ 0 h 1361"/>
                  <a:gd name="T4" fmla="*/ 862 w 86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862"/>
                  <a:gd name="T10" fmla="*/ 0 h 1361"/>
                  <a:gd name="T11" fmla="*/ 862 w 86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2" h="1361">
                    <a:moveTo>
                      <a:pt x="771" y="1361"/>
                    </a:moveTo>
                    <a:lnTo>
                      <a:pt x="0" y="0"/>
                    </a:lnTo>
                    <a:lnTo>
                      <a:pt x="86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4" name="Freeform 314"/>
              <p:cNvSpPr>
                <a:spLocks/>
              </p:cNvSpPr>
              <p:nvPr/>
            </p:nvSpPr>
            <p:spPr bwMode="auto">
              <a:xfrm>
                <a:off x="1973" y="2659"/>
                <a:ext cx="1043" cy="1361"/>
              </a:xfrm>
              <a:custGeom>
                <a:avLst/>
                <a:gdLst>
                  <a:gd name="T0" fmla="*/ 952 w 1043"/>
                  <a:gd name="T1" fmla="*/ 1361 h 1361"/>
                  <a:gd name="T2" fmla="*/ 0 w 1043"/>
                  <a:gd name="T3" fmla="*/ 0 h 1361"/>
                  <a:gd name="T4" fmla="*/ 1043 w 104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043"/>
                  <a:gd name="T10" fmla="*/ 0 h 1361"/>
                  <a:gd name="T11" fmla="*/ 1043 w 104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3" h="1361">
                    <a:moveTo>
                      <a:pt x="952" y="1361"/>
                    </a:moveTo>
                    <a:lnTo>
                      <a:pt x="0" y="0"/>
                    </a:lnTo>
                    <a:lnTo>
                      <a:pt x="104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" name="Freeform 315"/>
              <p:cNvSpPr>
                <a:spLocks/>
              </p:cNvSpPr>
              <p:nvPr/>
            </p:nvSpPr>
            <p:spPr bwMode="auto">
              <a:xfrm>
                <a:off x="1973" y="2659"/>
                <a:ext cx="1225" cy="1361"/>
              </a:xfrm>
              <a:custGeom>
                <a:avLst/>
                <a:gdLst>
                  <a:gd name="T0" fmla="*/ 1134 w 1225"/>
                  <a:gd name="T1" fmla="*/ 1361 h 1361"/>
                  <a:gd name="T2" fmla="*/ 0 w 1225"/>
                  <a:gd name="T3" fmla="*/ 0 h 1361"/>
                  <a:gd name="T4" fmla="*/ 1225 w 1225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225"/>
                  <a:gd name="T10" fmla="*/ 0 h 1361"/>
                  <a:gd name="T11" fmla="*/ 1225 w 1225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5" h="1361">
                    <a:moveTo>
                      <a:pt x="1134" y="1361"/>
                    </a:moveTo>
                    <a:lnTo>
                      <a:pt x="0" y="0"/>
                    </a:lnTo>
                    <a:lnTo>
                      <a:pt x="1225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6" name="Freeform 316"/>
              <p:cNvSpPr>
                <a:spLocks/>
              </p:cNvSpPr>
              <p:nvPr/>
            </p:nvSpPr>
            <p:spPr bwMode="auto">
              <a:xfrm>
                <a:off x="1973" y="2659"/>
                <a:ext cx="1406" cy="1361"/>
              </a:xfrm>
              <a:custGeom>
                <a:avLst/>
                <a:gdLst>
                  <a:gd name="T0" fmla="*/ 1315 w 1406"/>
                  <a:gd name="T1" fmla="*/ 1361 h 1361"/>
                  <a:gd name="T2" fmla="*/ 0 w 1406"/>
                  <a:gd name="T3" fmla="*/ 0 h 1361"/>
                  <a:gd name="T4" fmla="*/ 1406 w 140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406"/>
                  <a:gd name="T10" fmla="*/ 0 h 1361"/>
                  <a:gd name="T11" fmla="*/ 1406 w 140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6" h="1361">
                    <a:moveTo>
                      <a:pt x="1315" y="1361"/>
                    </a:moveTo>
                    <a:lnTo>
                      <a:pt x="0" y="0"/>
                    </a:lnTo>
                    <a:lnTo>
                      <a:pt x="140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26" name="Group 317"/>
            <p:cNvGrpSpPr>
              <a:grpSpLocks/>
            </p:cNvGrpSpPr>
            <p:nvPr/>
          </p:nvGrpSpPr>
          <p:grpSpPr bwMode="auto">
            <a:xfrm flipH="1">
              <a:off x="5940143" y="2924944"/>
              <a:ext cx="2365380" cy="1741488"/>
              <a:chOff x="1474" y="2659"/>
              <a:chExt cx="1905" cy="1361"/>
            </a:xfrm>
          </p:grpSpPr>
          <p:sp>
            <p:nvSpPr>
              <p:cNvPr id="35" name="Freeform 318"/>
              <p:cNvSpPr>
                <a:spLocks/>
              </p:cNvSpPr>
              <p:nvPr/>
            </p:nvSpPr>
            <p:spPr bwMode="auto">
              <a:xfrm>
                <a:off x="1474" y="2659"/>
                <a:ext cx="499" cy="1361"/>
              </a:xfrm>
              <a:custGeom>
                <a:avLst/>
                <a:gdLst>
                  <a:gd name="T0" fmla="*/ 0 w 499"/>
                  <a:gd name="T1" fmla="*/ 1361 h 1361"/>
                  <a:gd name="T2" fmla="*/ 499 w 499"/>
                  <a:gd name="T3" fmla="*/ 0 h 1361"/>
                  <a:gd name="T4" fmla="*/ 91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0" y="1361"/>
                    </a:moveTo>
                    <a:lnTo>
                      <a:pt x="499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36" name="Freeform 319"/>
              <p:cNvSpPr>
                <a:spLocks/>
              </p:cNvSpPr>
              <p:nvPr/>
            </p:nvSpPr>
            <p:spPr bwMode="auto">
              <a:xfrm>
                <a:off x="1655" y="2659"/>
                <a:ext cx="318" cy="1361"/>
              </a:xfrm>
              <a:custGeom>
                <a:avLst/>
                <a:gdLst>
                  <a:gd name="T0" fmla="*/ 0 w 318"/>
                  <a:gd name="T1" fmla="*/ 1361 h 1361"/>
                  <a:gd name="T2" fmla="*/ 318 w 318"/>
                  <a:gd name="T3" fmla="*/ 0 h 1361"/>
                  <a:gd name="T4" fmla="*/ 91 w 318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1361"/>
                  <a:gd name="T11" fmla="*/ 318 w 318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1361">
                    <a:moveTo>
                      <a:pt x="0" y="1361"/>
                    </a:moveTo>
                    <a:lnTo>
                      <a:pt x="318" y="0"/>
                    </a:lnTo>
                    <a:lnTo>
                      <a:pt x="91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37" name="Freeform 320"/>
              <p:cNvSpPr>
                <a:spLocks/>
              </p:cNvSpPr>
              <p:nvPr/>
            </p:nvSpPr>
            <p:spPr bwMode="auto">
              <a:xfrm>
                <a:off x="1837" y="2659"/>
                <a:ext cx="136" cy="1361"/>
              </a:xfrm>
              <a:custGeom>
                <a:avLst/>
                <a:gdLst>
                  <a:gd name="T0" fmla="*/ 0 w 136"/>
                  <a:gd name="T1" fmla="*/ 1361 h 1361"/>
                  <a:gd name="T2" fmla="*/ 136 w 136"/>
                  <a:gd name="T3" fmla="*/ 0 h 1361"/>
                  <a:gd name="T4" fmla="*/ 90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0" y="1361"/>
                    </a:moveTo>
                    <a:lnTo>
                      <a:pt x="136" y="0"/>
                    </a:lnTo>
                    <a:lnTo>
                      <a:pt x="9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38" name="Freeform 321"/>
              <p:cNvSpPr>
                <a:spLocks/>
              </p:cNvSpPr>
              <p:nvPr/>
            </p:nvSpPr>
            <p:spPr bwMode="auto">
              <a:xfrm>
                <a:off x="1973" y="2659"/>
                <a:ext cx="136" cy="1361"/>
              </a:xfrm>
              <a:custGeom>
                <a:avLst/>
                <a:gdLst>
                  <a:gd name="T0" fmla="*/ 45 w 136"/>
                  <a:gd name="T1" fmla="*/ 1361 h 1361"/>
                  <a:gd name="T2" fmla="*/ 0 w 136"/>
                  <a:gd name="T3" fmla="*/ 0 h 1361"/>
                  <a:gd name="T4" fmla="*/ 136 w 13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361"/>
                  <a:gd name="T11" fmla="*/ 136 w 13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361">
                    <a:moveTo>
                      <a:pt x="45" y="1361"/>
                    </a:moveTo>
                    <a:lnTo>
                      <a:pt x="0" y="0"/>
                    </a:lnTo>
                    <a:lnTo>
                      <a:pt x="13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39" name="Freeform 322"/>
              <p:cNvSpPr>
                <a:spLocks/>
              </p:cNvSpPr>
              <p:nvPr/>
            </p:nvSpPr>
            <p:spPr bwMode="auto">
              <a:xfrm>
                <a:off x="1973" y="2659"/>
                <a:ext cx="317" cy="1361"/>
              </a:xfrm>
              <a:custGeom>
                <a:avLst/>
                <a:gdLst>
                  <a:gd name="T0" fmla="*/ 227 w 317"/>
                  <a:gd name="T1" fmla="*/ 1361 h 1361"/>
                  <a:gd name="T2" fmla="*/ 0 w 317"/>
                  <a:gd name="T3" fmla="*/ 0 h 1361"/>
                  <a:gd name="T4" fmla="*/ 317 w 317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1361"/>
                  <a:gd name="T11" fmla="*/ 317 w 317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1361">
                    <a:moveTo>
                      <a:pt x="227" y="1361"/>
                    </a:moveTo>
                    <a:lnTo>
                      <a:pt x="0" y="0"/>
                    </a:lnTo>
                    <a:lnTo>
                      <a:pt x="317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40" name="Freeform 323"/>
              <p:cNvSpPr>
                <a:spLocks/>
              </p:cNvSpPr>
              <p:nvPr/>
            </p:nvSpPr>
            <p:spPr bwMode="auto">
              <a:xfrm>
                <a:off x="1973" y="2659"/>
                <a:ext cx="499" cy="1361"/>
              </a:xfrm>
              <a:custGeom>
                <a:avLst/>
                <a:gdLst>
                  <a:gd name="T0" fmla="*/ 408 w 499"/>
                  <a:gd name="T1" fmla="*/ 1361 h 1361"/>
                  <a:gd name="T2" fmla="*/ 0 w 499"/>
                  <a:gd name="T3" fmla="*/ 0 h 1361"/>
                  <a:gd name="T4" fmla="*/ 499 w 499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1361"/>
                  <a:gd name="T11" fmla="*/ 499 w 499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1361">
                    <a:moveTo>
                      <a:pt x="408" y="1361"/>
                    </a:moveTo>
                    <a:lnTo>
                      <a:pt x="0" y="0"/>
                    </a:lnTo>
                    <a:lnTo>
                      <a:pt x="499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41" name="Freeform 324"/>
              <p:cNvSpPr>
                <a:spLocks/>
              </p:cNvSpPr>
              <p:nvPr/>
            </p:nvSpPr>
            <p:spPr bwMode="auto">
              <a:xfrm>
                <a:off x="1973" y="2659"/>
                <a:ext cx="680" cy="1361"/>
              </a:xfrm>
              <a:custGeom>
                <a:avLst/>
                <a:gdLst>
                  <a:gd name="T0" fmla="*/ 589 w 680"/>
                  <a:gd name="T1" fmla="*/ 1361 h 1361"/>
                  <a:gd name="T2" fmla="*/ 0 w 680"/>
                  <a:gd name="T3" fmla="*/ 0 h 1361"/>
                  <a:gd name="T4" fmla="*/ 680 w 680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680"/>
                  <a:gd name="T10" fmla="*/ 0 h 1361"/>
                  <a:gd name="T11" fmla="*/ 680 w 680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0" h="1361">
                    <a:moveTo>
                      <a:pt x="589" y="1361"/>
                    </a:moveTo>
                    <a:lnTo>
                      <a:pt x="0" y="0"/>
                    </a:lnTo>
                    <a:lnTo>
                      <a:pt x="680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42" name="Freeform 325"/>
              <p:cNvSpPr>
                <a:spLocks/>
              </p:cNvSpPr>
              <p:nvPr/>
            </p:nvSpPr>
            <p:spPr bwMode="auto">
              <a:xfrm>
                <a:off x="1973" y="2659"/>
                <a:ext cx="862" cy="1361"/>
              </a:xfrm>
              <a:custGeom>
                <a:avLst/>
                <a:gdLst>
                  <a:gd name="T0" fmla="*/ 771 w 862"/>
                  <a:gd name="T1" fmla="*/ 1361 h 1361"/>
                  <a:gd name="T2" fmla="*/ 0 w 862"/>
                  <a:gd name="T3" fmla="*/ 0 h 1361"/>
                  <a:gd name="T4" fmla="*/ 862 w 862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862"/>
                  <a:gd name="T10" fmla="*/ 0 h 1361"/>
                  <a:gd name="T11" fmla="*/ 862 w 862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2" h="1361">
                    <a:moveTo>
                      <a:pt x="771" y="1361"/>
                    </a:moveTo>
                    <a:lnTo>
                      <a:pt x="0" y="0"/>
                    </a:lnTo>
                    <a:lnTo>
                      <a:pt x="862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43" name="Freeform 326"/>
              <p:cNvSpPr>
                <a:spLocks/>
              </p:cNvSpPr>
              <p:nvPr/>
            </p:nvSpPr>
            <p:spPr bwMode="auto">
              <a:xfrm>
                <a:off x="1973" y="2659"/>
                <a:ext cx="1043" cy="1361"/>
              </a:xfrm>
              <a:custGeom>
                <a:avLst/>
                <a:gdLst>
                  <a:gd name="T0" fmla="*/ 952 w 1043"/>
                  <a:gd name="T1" fmla="*/ 1361 h 1361"/>
                  <a:gd name="T2" fmla="*/ 0 w 1043"/>
                  <a:gd name="T3" fmla="*/ 0 h 1361"/>
                  <a:gd name="T4" fmla="*/ 1043 w 1043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043"/>
                  <a:gd name="T10" fmla="*/ 0 h 1361"/>
                  <a:gd name="T11" fmla="*/ 1043 w 1043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3" h="1361">
                    <a:moveTo>
                      <a:pt x="952" y="1361"/>
                    </a:moveTo>
                    <a:lnTo>
                      <a:pt x="0" y="0"/>
                    </a:lnTo>
                    <a:lnTo>
                      <a:pt x="1043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44" name="Freeform 327"/>
              <p:cNvSpPr>
                <a:spLocks/>
              </p:cNvSpPr>
              <p:nvPr/>
            </p:nvSpPr>
            <p:spPr bwMode="auto">
              <a:xfrm>
                <a:off x="1973" y="2659"/>
                <a:ext cx="1225" cy="1361"/>
              </a:xfrm>
              <a:custGeom>
                <a:avLst/>
                <a:gdLst>
                  <a:gd name="T0" fmla="*/ 1134 w 1225"/>
                  <a:gd name="T1" fmla="*/ 1361 h 1361"/>
                  <a:gd name="T2" fmla="*/ 0 w 1225"/>
                  <a:gd name="T3" fmla="*/ 0 h 1361"/>
                  <a:gd name="T4" fmla="*/ 1225 w 1225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225"/>
                  <a:gd name="T10" fmla="*/ 0 h 1361"/>
                  <a:gd name="T11" fmla="*/ 1225 w 1225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5" h="1361">
                    <a:moveTo>
                      <a:pt x="1134" y="1361"/>
                    </a:moveTo>
                    <a:lnTo>
                      <a:pt x="0" y="0"/>
                    </a:lnTo>
                    <a:lnTo>
                      <a:pt x="1225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45" name="Freeform 328"/>
              <p:cNvSpPr>
                <a:spLocks/>
              </p:cNvSpPr>
              <p:nvPr/>
            </p:nvSpPr>
            <p:spPr bwMode="auto">
              <a:xfrm>
                <a:off x="1973" y="2659"/>
                <a:ext cx="1406" cy="1361"/>
              </a:xfrm>
              <a:custGeom>
                <a:avLst/>
                <a:gdLst>
                  <a:gd name="T0" fmla="*/ 1315 w 1406"/>
                  <a:gd name="T1" fmla="*/ 1361 h 1361"/>
                  <a:gd name="T2" fmla="*/ 0 w 1406"/>
                  <a:gd name="T3" fmla="*/ 0 h 1361"/>
                  <a:gd name="T4" fmla="*/ 1406 w 1406"/>
                  <a:gd name="T5" fmla="*/ 1361 h 1361"/>
                  <a:gd name="T6" fmla="*/ 0 60000 65536"/>
                  <a:gd name="T7" fmla="*/ 0 60000 65536"/>
                  <a:gd name="T8" fmla="*/ 0 60000 65536"/>
                  <a:gd name="T9" fmla="*/ 0 w 1406"/>
                  <a:gd name="T10" fmla="*/ 0 h 1361"/>
                  <a:gd name="T11" fmla="*/ 1406 w 1406"/>
                  <a:gd name="T12" fmla="*/ 1361 h 13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6" h="1361">
                    <a:moveTo>
                      <a:pt x="1315" y="1361"/>
                    </a:moveTo>
                    <a:lnTo>
                      <a:pt x="0" y="0"/>
                    </a:lnTo>
                    <a:lnTo>
                      <a:pt x="1406" y="1361"/>
                    </a:lnTo>
                  </a:path>
                </a:pathLst>
              </a:custGeom>
              <a:solidFill>
                <a:srgbClr val="FF9900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sp>
          <p:nvSpPr>
            <p:cNvPr id="28" name="Oval 333"/>
            <p:cNvSpPr>
              <a:spLocks noChangeArrowheads="1"/>
            </p:cNvSpPr>
            <p:nvPr/>
          </p:nvSpPr>
          <p:spPr bwMode="auto">
            <a:xfrm>
              <a:off x="7048227" y="2867794"/>
              <a:ext cx="112713" cy="1158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9" name="Oval 334"/>
            <p:cNvSpPr>
              <a:spLocks noChangeArrowheads="1"/>
            </p:cNvSpPr>
            <p:nvPr/>
          </p:nvSpPr>
          <p:spPr bwMode="auto">
            <a:xfrm>
              <a:off x="5919515" y="2867794"/>
              <a:ext cx="112712" cy="1158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" name="Oval 335"/>
            <p:cNvSpPr>
              <a:spLocks noChangeArrowheads="1"/>
            </p:cNvSpPr>
            <p:nvPr/>
          </p:nvSpPr>
          <p:spPr bwMode="auto">
            <a:xfrm>
              <a:off x="8173765" y="2867794"/>
              <a:ext cx="112712" cy="1158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1" name="Oval 336"/>
            <p:cNvSpPr>
              <a:spLocks noChangeArrowheads="1"/>
            </p:cNvSpPr>
            <p:nvPr/>
          </p:nvSpPr>
          <p:spPr bwMode="auto">
            <a:xfrm>
              <a:off x="6481490" y="2867794"/>
              <a:ext cx="112712" cy="1158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2" name="Oval 337"/>
            <p:cNvSpPr>
              <a:spLocks noChangeArrowheads="1"/>
            </p:cNvSpPr>
            <p:nvPr/>
          </p:nvSpPr>
          <p:spPr bwMode="auto">
            <a:xfrm>
              <a:off x="7610202" y="2867794"/>
              <a:ext cx="112713" cy="1158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5910535" y="4092302"/>
              <a:ext cx="24482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5910535" y="4236318"/>
              <a:ext cx="24482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テキスト ボックス 78"/>
          <p:cNvSpPr txBox="1"/>
          <p:nvPr/>
        </p:nvSpPr>
        <p:spPr>
          <a:xfrm>
            <a:off x="581014" y="1753652"/>
            <a:ext cx="262283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Optica</a:t>
            </a:r>
            <a:r>
              <a:rPr lang="en-US" altLang="ja-JP" sz="2800" b="1" dirty="0" smtClean="0"/>
              <a:t>l device</a:t>
            </a:r>
            <a:endParaRPr kumimoji="1" lang="ja-JP" altLang="en-US" sz="2800" b="1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81014" y="4273938"/>
            <a:ext cx="274305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Image analysis</a:t>
            </a:r>
            <a:endParaRPr kumimoji="1" lang="ja-JP" altLang="en-US" sz="2800" b="1" dirty="0"/>
          </a:p>
        </p:txBody>
      </p:sp>
      <p:sp>
        <p:nvSpPr>
          <p:cNvPr id="82" name="Freeform 109"/>
          <p:cNvSpPr>
            <a:spLocks/>
          </p:cNvSpPr>
          <p:nvPr/>
        </p:nvSpPr>
        <p:spPr bwMode="auto">
          <a:xfrm>
            <a:off x="6463283" y="4510688"/>
            <a:ext cx="1853133" cy="1080120"/>
          </a:xfrm>
          <a:custGeom>
            <a:avLst/>
            <a:gdLst/>
            <a:ahLst/>
            <a:cxnLst>
              <a:cxn ang="0">
                <a:pos x="1320" y="922"/>
              </a:cxn>
              <a:cxn ang="0">
                <a:pos x="316" y="922"/>
              </a:cxn>
              <a:cxn ang="0">
                <a:pos x="76" y="544"/>
              </a:cxn>
              <a:cxn ang="0">
                <a:pos x="770" y="15"/>
              </a:cxn>
              <a:cxn ang="0">
                <a:pos x="1665" y="451"/>
              </a:cxn>
              <a:cxn ang="0">
                <a:pos x="1320" y="922"/>
              </a:cxn>
            </a:cxnLst>
            <a:rect l="0" t="0" r="r" b="b"/>
            <a:pathLst>
              <a:path w="1757" h="1000">
                <a:moveTo>
                  <a:pt x="1320" y="922"/>
                </a:moveTo>
                <a:cubicBezTo>
                  <a:pt x="1095" y="1000"/>
                  <a:pt x="523" y="985"/>
                  <a:pt x="316" y="922"/>
                </a:cubicBezTo>
                <a:cubicBezTo>
                  <a:pt x="109" y="859"/>
                  <a:pt x="0" y="695"/>
                  <a:pt x="76" y="544"/>
                </a:cubicBezTo>
                <a:cubicBezTo>
                  <a:pt x="152" y="393"/>
                  <a:pt x="505" y="30"/>
                  <a:pt x="770" y="15"/>
                </a:cubicBezTo>
                <a:cubicBezTo>
                  <a:pt x="1035" y="0"/>
                  <a:pt x="1573" y="300"/>
                  <a:pt x="1665" y="451"/>
                </a:cubicBezTo>
                <a:cubicBezTo>
                  <a:pt x="1757" y="602"/>
                  <a:pt x="1545" y="844"/>
                  <a:pt x="1320" y="92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4"/>
          <p:cNvSpPr>
            <a:spLocks noChangeArrowheads="1"/>
          </p:cNvSpPr>
          <p:nvPr/>
        </p:nvSpPr>
        <p:spPr bwMode="auto">
          <a:xfrm>
            <a:off x="3996010" y="3995483"/>
            <a:ext cx="720725" cy="719137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50000">
                <a:srgbClr val="FF9900"/>
              </a:gs>
              <a:gs pos="100000">
                <a:srgbClr val="FFFF99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66" name="Oval 4"/>
          <p:cNvSpPr>
            <a:spLocks noChangeArrowheads="1"/>
          </p:cNvSpPr>
          <p:nvPr/>
        </p:nvSpPr>
        <p:spPr bwMode="auto">
          <a:xfrm>
            <a:off x="2266756" y="3923475"/>
            <a:ext cx="720725" cy="719137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50000">
                <a:srgbClr val="FF9900"/>
              </a:gs>
              <a:gs pos="100000">
                <a:srgbClr val="FFFF99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Huge </a:t>
            </a:r>
            <a:r>
              <a:rPr kumimoji="1" lang="en-US" altLang="ja-JP" baseline="0" dirty="0" smtClean="0"/>
              <a:t>aperture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20"/>
            <a:ext cx="8229600" cy="4248472"/>
          </a:xfrm>
        </p:spPr>
        <p:txBody>
          <a:bodyPr/>
          <a:lstStyle/>
          <a:p>
            <a:r>
              <a:rPr lang="en-US" altLang="ja-JP" dirty="0" smtClean="0"/>
              <a:t>Advantages of huge aperture</a:t>
            </a:r>
          </a:p>
          <a:p>
            <a:pPr lvl="1"/>
            <a:r>
              <a:rPr lang="en-US" altLang="ja-JP" dirty="0" smtClean="0"/>
              <a:t>extremely shallow DOF</a:t>
            </a:r>
          </a:p>
          <a:p>
            <a:pPr lvl="1"/>
            <a:r>
              <a:rPr lang="en-US" altLang="ja-JP" dirty="0" smtClean="0"/>
              <a:t>clear view of the particular depth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Line 19"/>
          <p:cNvSpPr>
            <a:spLocks noChangeAspect="1" noChangeShapeType="1"/>
          </p:cNvSpPr>
          <p:nvPr/>
        </p:nvSpPr>
        <p:spPr bwMode="auto">
          <a:xfrm flipV="1">
            <a:off x="2622022" y="3060993"/>
            <a:ext cx="0" cy="1209735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405998" y="2996897"/>
            <a:ext cx="437492" cy="144015"/>
            <a:chOff x="3347864" y="3789040"/>
            <a:chExt cx="2448272" cy="792088"/>
          </a:xfrm>
        </p:grpSpPr>
        <p:sp>
          <p:nvSpPr>
            <p:cNvPr id="7" name="円弧 6"/>
            <p:cNvSpPr/>
            <p:nvPr/>
          </p:nvSpPr>
          <p:spPr>
            <a:xfrm flipV="1">
              <a:off x="3347864" y="3789040"/>
              <a:ext cx="2448272" cy="787698"/>
            </a:xfrm>
            <a:prstGeom prst="arc">
              <a:avLst>
                <a:gd name="adj1" fmla="val 21581153"/>
                <a:gd name="adj2" fmla="val 1079872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円弧 7"/>
            <p:cNvSpPr/>
            <p:nvPr/>
          </p:nvSpPr>
          <p:spPr>
            <a:xfrm>
              <a:off x="3347864" y="3789040"/>
              <a:ext cx="2448272" cy="792088"/>
            </a:xfrm>
            <a:prstGeom prst="arc">
              <a:avLst>
                <a:gd name="adj1" fmla="val 21581153"/>
                <a:gd name="adj2" fmla="val 1079872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5" name="Line 19"/>
          <p:cNvSpPr>
            <a:spLocks noChangeAspect="1" noChangeShapeType="1"/>
          </p:cNvSpPr>
          <p:nvPr/>
        </p:nvSpPr>
        <p:spPr bwMode="auto">
          <a:xfrm flipV="1">
            <a:off x="4342502" y="3131387"/>
            <a:ext cx="0" cy="113934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48" name="グループ化 47"/>
          <p:cNvGrpSpPr/>
          <p:nvPr/>
        </p:nvGrpSpPr>
        <p:grpSpPr>
          <a:xfrm>
            <a:off x="3910454" y="2996896"/>
            <a:ext cx="864096" cy="279561"/>
            <a:chOff x="3347864" y="3789040"/>
            <a:chExt cx="2448272" cy="792088"/>
          </a:xfrm>
        </p:grpSpPr>
        <p:sp>
          <p:nvSpPr>
            <p:cNvPr id="49" name="円弧 48"/>
            <p:cNvSpPr/>
            <p:nvPr/>
          </p:nvSpPr>
          <p:spPr>
            <a:xfrm flipV="1">
              <a:off x="3347864" y="3789040"/>
              <a:ext cx="2448272" cy="787698"/>
            </a:xfrm>
            <a:prstGeom prst="arc">
              <a:avLst>
                <a:gd name="adj1" fmla="val 21581153"/>
                <a:gd name="adj2" fmla="val 1079872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円弧 49"/>
            <p:cNvSpPr/>
            <p:nvPr/>
          </p:nvSpPr>
          <p:spPr>
            <a:xfrm>
              <a:off x="3347864" y="3789040"/>
              <a:ext cx="2448272" cy="792088"/>
            </a:xfrm>
            <a:prstGeom prst="arc">
              <a:avLst>
                <a:gd name="adj1" fmla="val 21581153"/>
                <a:gd name="adj2" fmla="val 1079872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505997" y="4139499"/>
            <a:ext cx="83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DOF</a:t>
            </a:r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>
            <a:off x="2122318" y="4067516"/>
            <a:ext cx="8651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>
            <a:off x="2195343" y="4067516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>
            <a:off x="2123660" y="4581160"/>
            <a:ext cx="8651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61" name="Line 32"/>
          <p:cNvSpPr>
            <a:spLocks noChangeShapeType="1"/>
          </p:cNvSpPr>
          <p:nvPr/>
        </p:nvSpPr>
        <p:spPr bwMode="auto">
          <a:xfrm>
            <a:off x="3851920" y="4210962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63" name="Line 34"/>
          <p:cNvSpPr>
            <a:spLocks noChangeShapeType="1"/>
          </p:cNvSpPr>
          <p:nvPr/>
        </p:nvSpPr>
        <p:spPr bwMode="auto">
          <a:xfrm>
            <a:off x="3851920" y="4499887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65" name="右矢印 64"/>
          <p:cNvSpPr/>
          <p:nvPr/>
        </p:nvSpPr>
        <p:spPr>
          <a:xfrm>
            <a:off x="1619672" y="4941112"/>
            <a:ext cx="7056784" cy="64807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Line 26"/>
          <p:cNvSpPr>
            <a:spLocks noChangeShapeType="1"/>
          </p:cNvSpPr>
          <p:nvPr/>
        </p:nvSpPr>
        <p:spPr bwMode="auto">
          <a:xfrm flipH="1" flipV="1">
            <a:off x="3925019" y="3131386"/>
            <a:ext cx="432048" cy="1224136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 flipV="1">
            <a:off x="4357067" y="3131387"/>
            <a:ext cx="432048" cy="1224136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70" name="Line 26"/>
          <p:cNvSpPr>
            <a:spLocks noChangeShapeType="1"/>
          </p:cNvSpPr>
          <p:nvPr/>
        </p:nvSpPr>
        <p:spPr bwMode="auto">
          <a:xfrm flipH="1" flipV="1">
            <a:off x="2411442" y="3131387"/>
            <a:ext cx="216024" cy="1224136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71" name="Line 26"/>
          <p:cNvSpPr>
            <a:spLocks noChangeShapeType="1"/>
          </p:cNvSpPr>
          <p:nvPr/>
        </p:nvSpPr>
        <p:spPr bwMode="auto">
          <a:xfrm flipV="1">
            <a:off x="2627466" y="3131387"/>
            <a:ext cx="216024" cy="1224136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72" name="Line 30"/>
          <p:cNvSpPr>
            <a:spLocks noChangeShapeType="1"/>
          </p:cNvSpPr>
          <p:nvPr/>
        </p:nvSpPr>
        <p:spPr bwMode="auto">
          <a:xfrm>
            <a:off x="3924002" y="4211507"/>
            <a:ext cx="0" cy="2880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51" name="グループ化 50"/>
          <p:cNvGrpSpPr/>
          <p:nvPr/>
        </p:nvGrpSpPr>
        <p:grpSpPr>
          <a:xfrm>
            <a:off x="6297384" y="3995483"/>
            <a:ext cx="1008063" cy="719137"/>
            <a:chOff x="6297384" y="4283571"/>
            <a:chExt cx="1008063" cy="719137"/>
          </a:xfrm>
        </p:grpSpPr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6499542" y="4283571"/>
              <a:ext cx="720725" cy="719137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9900"/>
                </a:gs>
                <a:gs pos="100000">
                  <a:srgbClr val="FFFF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64" name="Line 35"/>
            <p:cNvSpPr>
              <a:spLocks noChangeShapeType="1"/>
            </p:cNvSpPr>
            <p:nvPr/>
          </p:nvSpPr>
          <p:spPr bwMode="auto">
            <a:xfrm>
              <a:off x="6297384" y="4642569"/>
              <a:ext cx="10080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3" name="Line 30"/>
            <p:cNvSpPr>
              <a:spLocks noChangeShapeType="1"/>
            </p:cNvSpPr>
            <p:nvPr/>
          </p:nvSpPr>
          <p:spPr bwMode="auto">
            <a:xfrm>
              <a:off x="6355526" y="4642668"/>
              <a:ext cx="0" cy="288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4" name="Line 30"/>
            <p:cNvSpPr>
              <a:spLocks noChangeShapeType="1"/>
            </p:cNvSpPr>
            <p:nvPr/>
          </p:nvSpPr>
          <p:spPr bwMode="auto">
            <a:xfrm flipV="1">
              <a:off x="6355526" y="4354636"/>
              <a:ext cx="0" cy="288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 dirty="0"/>
            </a:p>
          </p:txBody>
        </p:sp>
      </p:grpSp>
      <p:sp>
        <p:nvSpPr>
          <p:cNvPr id="77" name="テキスト ボックス 76"/>
          <p:cNvSpPr txBox="1"/>
          <p:nvPr/>
        </p:nvSpPr>
        <p:spPr>
          <a:xfrm>
            <a:off x="395536" y="4942853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accent1"/>
                </a:solidFill>
              </a:rPr>
              <a:t>A</a:t>
            </a:r>
            <a:r>
              <a:rPr kumimoji="1" lang="en-US" altLang="ja-JP" b="1" dirty="0" smtClean="0">
                <a:solidFill>
                  <a:schemeClr val="accent1"/>
                </a:solidFill>
              </a:rPr>
              <a:t>perture</a:t>
            </a:r>
          </a:p>
          <a:p>
            <a:pPr algn="ctr"/>
            <a:r>
              <a:rPr lang="en-US" altLang="ja-JP" b="1" dirty="0" smtClean="0">
                <a:solidFill>
                  <a:schemeClr val="accent1"/>
                </a:solidFill>
              </a:rPr>
              <a:t>size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226077" y="507583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mall</a:t>
            </a:r>
            <a:endParaRPr kumimoji="1" lang="ja-JP" altLang="en-US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000806" y="507583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</a:t>
            </a:r>
            <a:r>
              <a:rPr kumimoji="1" lang="en-US" altLang="ja-JP" dirty="0" smtClean="0"/>
              <a:t>arge</a:t>
            </a:r>
            <a:endParaRPr kumimoji="1" lang="ja-JP" altLang="en-US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6513408" y="507583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kumimoji="1" lang="en-US" altLang="ja-JP" dirty="0" smtClean="0"/>
              <a:t>uge</a:t>
            </a:r>
            <a:endParaRPr kumimoji="1" lang="ja-JP" altLang="en-US" dirty="0"/>
          </a:p>
        </p:txBody>
      </p:sp>
      <p:grpSp>
        <p:nvGrpSpPr>
          <p:cNvPr id="52" name="グループ化 51"/>
          <p:cNvGrpSpPr/>
          <p:nvPr/>
        </p:nvGrpSpPr>
        <p:grpSpPr>
          <a:xfrm>
            <a:off x="5649432" y="1052670"/>
            <a:ext cx="3243168" cy="5112578"/>
            <a:chOff x="5649432" y="1340758"/>
            <a:chExt cx="3243168" cy="5112578"/>
          </a:xfrm>
        </p:grpSpPr>
        <p:sp>
          <p:nvSpPr>
            <p:cNvPr id="29" name="円弧 28"/>
            <p:cNvSpPr/>
            <p:nvPr/>
          </p:nvSpPr>
          <p:spPr>
            <a:xfrm>
              <a:off x="5652240" y="3419475"/>
              <a:ext cx="2448272" cy="2448272"/>
            </a:xfrm>
            <a:prstGeom prst="arc">
              <a:avLst>
                <a:gd name="adj1" fmla="val 10775198"/>
                <a:gd name="adj2" fmla="val 2379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円弧 29"/>
            <p:cNvSpPr/>
            <p:nvPr/>
          </p:nvSpPr>
          <p:spPr>
            <a:xfrm flipV="1">
              <a:off x="5649432" y="4259211"/>
              <a:ext cx="2448272" cy="787698"/>
            </a:xfrm>
            <a:prstGeom prst="arc">
              <a:avLst>
                <a:gd name="adj1" fmla="val 21581153"/>
                <a:gd name="adj2" fmla="val 10798725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Line 19"/>
            <p:cNvSpPr>
              <a:spLocks noChangeAspect="1" noChangeShapeType="1"/>
            </p:cNvSpPr>
            <p:nvPr/>
          </p:nvSpPr>
          <p:spPr bwMode="auto">
            <a:xfrm flipV="1">
              <a:off x="6873568" y="3421089"/>
              <a:ext cx="0" cy="120973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32" name="Line 20"/>
            <p:cNvSpPr>
              <a:spLocks noChangeAspect="1" noChangeShapeType="1"/>
            </p:cNvSpPr>
            <p:nvPr/>
          </p:nvSpPr>
          <p:spPr bwMode="auto">
            <a:xfrm flipV="1">
              <a:off x="6859167" y="3511736"/>
              <a:ext cx="438812" cy="11190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33" name="Line 21"/>
            <p:cNvSpPr>
              <a:spLocks noChangeAspect="1" noChangeShapeType="1"/>
            </p:cNvSpPr>
            <p:nvPr/>
          </p:nvSpPr>
          <p:spPr bwMode="auto">
            <a:xfrm flipV="1">
              <a:off x="6859167" y="3769013"/>
              <a:ext cx="846948" cy="86181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34" name="Line 22"/>
            <p:cNvSpPr>
              <a:spLocks noChangeAspect="1" noChangeShapeType="1"/>
            </p:cNvSpPr>
            <p:nvPr/>
          </p:nvSpPr>
          <p:spPr bwMode="auto">
            <a:xfrm flipV="1">
              <a:off x="6859167" y="4162260"/>
              <a:ext cx="1119038" cy="46856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35" name="Line 23"/>
            <p:cNvSpPr>
              <a:spLocks noChangeAspect="1" noChangeShapeType="1"/>
            </p:cNvSpPr>
            <p:nvPr/>
          </p:nvSpPr>
          <p:spPr bwMode="auto">
            <a:xfrm flipV="1">
              <a:off x="6859167" y="4630824"/>
              <a:ext cx="12097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36" name="Line 24"/>
            <p:cNvSpPr>
              <a:spLocks noChangeAspect="1" noChangeShapeType="1"/>
            </p:cNvSpPr>
            <p:nvPr/>
          </p:nvSpPr>
          <p:spPr bwMode="auto">
            <a:xfrm flipH="1" flipV="1">
              <a:off x="6420354" y="3511736"/>
              <a:ext cx="438812" cy="11190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37" name="Line 25"/>
            <p:cNvSpPr>
              <a:spLocks noChangeAspect="1" noChangeShapeType="1"/>
            </p:cNvSpPr>
            <p:nvPr/>
          </p:nvSpPr>
          <p:spPr bwMode="auto">
            <a:xfrm flipH="1" flipV="1">
              <a:off x="6012219" y="3769013"/>
              <a:ext cx="846948" cy="86181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38" name="Line 26"/>
            <p:cNvSpPr>
              <a:spLocks noChangeAspect="1" noChangeShapeType="1"/>
            </p:cNvSpPr>
            <p:nvPr/>
          </p:nvSpPr>
          <p:spPr bwMode="auto">
            <a:xfrm flipH="1" flipV="1">
              <a:off x="5740129" y="4162260"/>
              <a:ext cx="1119038" cy="46856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39" name="Line 27"/>
            <p:cNvSpPr>
              <a:spLocks noChangeAspect="1" noChangeShapeType="1"/>
            </p:cNvSpPr>
            <p:nvPr/>
          </p:nvSpPr>
          <p:spPr bwMode="auto">
            <a:xfrm flipH="1">
              <a:off x="5649432" y="4630824"/>
              <a:ext cx="12097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40" name="円弧 39"/>
            <p:cNvSpPr/>
            <p:nvPr/>
          </p:nvSpPr>
          <p:spPr>
            <a:xfrm>
              <a:off x="5649432" y="4259211"/>
              <a:ext cx="2448272" cy="792088"/>
            </a:xfrm>
            <a:prstGeom prst="arc">
              <a:avLst>
                <a:gd name="adj1" fmla="val 21581153"/>
                <a:gd name="adj2" fmla="val 1079872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5796256" y="5807005"/>
              <a:ext cx="20740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F-number: 0</a:t>
              </a:r>
            </a:p>
            <a:p>
              <a:r>
                <a:rPr lang="en-US" altLang="ja-JP" dirty="0" smtClean="0"/>
                <a:t>FOV: 180 [degree]</a:t>
              </a:r>
              <a:endParaRPr kumimoji="1" lang="ja-JP" altLang="en-US" dirty="0"/>
            </a:p>
          </p:txBody>
        </p:sp>
        <p:sp>
          <p:nvSpPr>
            <p:cNvPr id="110" name="角丸四角形吹き出し 109"/>
            <p:cNvSpPr/>
            <p:nvPr/>
          </p:nvSpPr>
          <p:spPr bwMode="auto">
            <a:xfrm>
              <a:off x="5724248" y="1340758"/>
              <a:ext cx="3168352" cy="1224136"/>
            </a:xfrm>
            <a:prstGeom prst="wedgeRoundRectCallout">
              <a:avLst>
                <a:gd name="adj1" fmla="val 4402"/>
                <a:gd name="adj2" fmla="val 134409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2000" b="1" dirty="0" smtClean="0">
                  <a:solidFill>
                    <a:schemeClr val="accent1"/>
                  </a:solidFill>
                </a:rPr>
                <a:t>Hemispherical aperture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ja-JP" sz="2000" dirty="0" smtClean="0"/>
                <a:t> does not exist</a:t>
              </a:r>
            </a:p>
            <a:p>
              <a:pPr>
                <a:buFont typeface="Arial" pitchFamily="34" charset="0"/>
                <a:buChar char="•"/>
              </a:pPr>
              <a:r>
                <a:rPr kumimoji="1" lang="en-US" altLang="ja-JP" sz="2000" dirty="0" smtClean="0"/>
                <a:t> how to realize?</a:t>
              </a:r>
              <a:endParaRPr kumimoji="1" lang="ja-JP" altLang="en-US" sz="2000" dirty="0"/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6439231" y="2507382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dirty="0" smtClean="0"/>
              <a:t>?</a:t>
            </a:r>
            <a:endParaRPr kumimoji="1" lang="ja-JP" alt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テキスト ボックス 56"/>
          <p:cNvSpPr txBox="1"/>
          <p:nvPr/>
        </p:nvSpPr>
        <p:spPr>
          <a:xfrm>
            <a:off x="1403560" y="436512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Real camera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Hemispherical synthetic aperture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484730"/>
            <a:ext cx="8229600" cy="2880320"/>
          </a:xfrm>
        </p:spPr>
        <p:txBody>
          <a:bodyPr/>
          <a:lstStyle/>
          <a:p>
            <a:r>
              <a:rPr kumimoji="1" lang="en-US" altLang="ja-JP" dirty="0" smtClean="0"/>
              <a:t>Synthetic aperture technique</a:t>
            </a:r>
          </a:p>
          <a:p>
            <a:pPr lvl="1"/>
            <a:r>
              <a:rPr lang="en-US" altLang="ja-JP" sz="2400" dirty="0" smtClean="0"/>
              <a:t>many cameras on a hemisphere</a:t>
            </a:r>
          </a:p>
          <a:p>
            <a:pPr lvl="1"/>
            <a:r>
              <a:rPr kumimoji="1" lang="en-US" altLang="ja-JP" sz="2400" dirty="0" smtClean="0"/>
              <a:t>uniform distance and density</a:t>
            </a:r>
          </a:p>
          <a:p>
            <a:pPr lvl="1"/>
            <a:r>
              <a:rPr lang="en-US" altLang="ja-JP" sz="2400" b="1" dirty="0" smtClean="0">
                <a:solidFill>
                  <a:srgbClr val="FF0000"/>
                </a:solidFill>
              </a:rPr>
              <a:t>problems</a:t>
            </a:r>
            <a:r>
              <a:rPr lang="en-US" altLang="ja-JP" sz="2400" dirty="0" smtClean="0"/>
              <a:t>: cost and physical conflict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Virtual cameras using planar mirrors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pic>
        <p:nvPicPr>
          <p:cNvPr id="5" name="図 4" descr="camera_upvi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261712">
            <a:off x="2936403" y="4353567"/>
            <a:ext cx="569126" cy="558779"/>
          </a:xfrm>
          <a:prstGeom prst="rect">
            <a:avLst/>
          </a:prstGeom>
        </p:spPr>
      </p:pic>
      <p:cxnSp>
        <p:nvCxnSpPr>
          <p:cNvPr id="6" name="直線コネクタ 5"/>
          <p:cNvCxnSpPr>
            <a:stCxn id="5" idx="0"/>
          </p:cNvCxnSpPr>
          <p:nvPr/>
        </p:nvCxnSpPr>
        <p:spPr>
          <a:xfrm>
            <a:off x="3491624" y="4702258"/>
            <a:ext cx="1620348" cy="1617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>
            <a:stCxn id="5" idx="0"/>
          </p:cNvCxnSpPr>
          <p:nvPr/>
        </p:nvCxnSpPr>
        <p:spPr>
          <a:xfrm>
            <a:off x="3491624" y="4702258"/>
            <a:ext cx="1584344" cy="70185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403560" y="4293114"/>
            <a:ext cx="4032448" cy="1584176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rot="5400000">
            <a:off x="4788040" y="5409268"/>
            <a:ext cx="612068" cy="1080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直方体 9"/>
          <p:cNvSpPr/>
          <p:nvPr/>
        </p:nvSpPr>
        <p:spPr>
          <a:xfrm>
            <a:off x="3095748" y="5250803"/>
            <a:ext cx="288032" cy="216024"/>
          </a:xfrm>
          <a:prstGeom prst="cube">
            <a:avLst/>
          </a:prstGeom>
          <a:solidFill>
            <a:srgbClr val="0000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 rot="16200000" flipH="1">
            <a:off x="4767371" y="4776604"/>
            <a:ext cx="689203" cy="7200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10800000" flipV="1">
            <a:off x="3419784" y="4864051"/>
            <a:ext cx="1705062" cy="50405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10800000">
            <a:off x="3455788" y="5368107"/>
            <a:ext cx="1647520" cy="32536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グループ化 91"/>
          <p:cNvGrpSpPr/>
          <p:nvPr/>
        </p:nvGrpSpPr>
        <p:grpSpPr>
          <a:xfrm>
            <a:off x="6372200" y="1772816"/>
            <a:ext cx="2448272" cy="2448272"/>
            <a:chOff x="6300192" y="2204864"/>
            <a:chExt cx="2448272" cy="2448272"/>
          </a:xfrm>
        </p:grpSpPr>
        <p:sp>
          <p:nvSpPr>
            <p:cNvPr id="70" name="円弧 69"/>
            <p:cNvSpPr/>
            <p:nvPr/>
          </p:nvSpPr>
          <p:spPr>
            <a:xfrm>
              <a:off x="6300192" y="2204864"/>
              <a:ext cx="2448272" cy="2448272"/>
            </a:xfrm>
            <a:prstGeom prst="arc">
              <a:avLst>
                <a:gd name="adj1" fmla="val 10775198"/>
                <a:gd name="adj2" fmla="val 2379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円弧 49"/>
            <p:cNvSpPr/>
            <p:nvPr/>
          </p:nvSpPr>
          <p:spPr>
            <a:xfrm flipV="1">
              <a:off x="6300192" y="3057387"/>
              <a:ext cx="2448272" cy="787698"/>
            </a:xfrm>
            <a:prstGeom prst="arc">
              <a:avLst>
                <a:gd name="adj1" fmla="val 21581153"/>
                <a:gd name="adj2" fmla="val 10798725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Line 23"/>
            <p:cNvSpPr>
              <a:spLocks noChangeAspect="1" noChangeShapeType="1"/>
            </p:cNvSpPr>
            <p:nvPr/>
          </p:nvSpPr>
          <p:spPr bwMode="auto">
            <a:xfrm flipV="1">
              <a:off x="7509927" y="3429000"/>
              <a:ext cx="12097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8" name="Line 26"/>
            <p:cNvSpPr>
              <a:spLocks noChangeShapeType="1"/>
            </p:cNvSpPr>
            <p:nvPr/>
          </p:nvSpPr>
          <p:spPr bwMode="auto">
            <a:xfrm flipH="1" flipV="1">
              <a:off x="6372200" y="2924944"/>
              <a:ext cx="1119038" cy="46856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9" name="Line 27"/>
            <p:cNvSpPr>
              <a:spLocks noChangeAspect="1" noChangeShapeType="1"/>
            </p:cNvSpPr>
            <p:nvPr/>
          </p:nvSpPr>
          <p:spPr bwMode="auto">
            <a:xfrm flipH="1">
              <a:off x="6300192" y="3429000"/>
              <a:ext cx="12097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60" name="円弧 59"/>
            <p:cNvSpPr/>
            <p:nvPr/>
          </p:nvSpPr>
          <p:spPr>
            <a:xfrm>
              <a:off x="6300192" y="3057387"/>
              <a:ext cx="2448272" cy="792088"/>
            </a:xfrm>
            <a:prstGeom prst="arc">
              <a:avLst>
                <a:gd name="adj1" fmla="val 21581153"/>
                <a:gd name="adj2" fmla="val 1079872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1" name="Line 26"/>
            <p:cNvSpPr>
              <a:spLocks noChangeShapeType="1"/>
            </p:cNvSpPr>
            <p:nvPr/>
          </p:nvSpPr>
          <p:spPr bwMode="auto">
            <a:xfrm flipH="1" flipV="1">
              <a:off x="7524328" y="2276872"/>
              <a:ext cx="0" cy="11521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2" name="Line 26"/>
            <p:cNvSpPr>
              <a:spLocks noChangeShapeType="1"/>
            </p:cNvSpPr>
            <p:nvPr/>
          </p:nvSpPr>
          <p:spPr bwMode="auto">
            <a:xfrm flipV="1">
              <a:off x="7524328" y="2276872"/>
              <a:ext cx="504056" cy="11521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3" name="Line 26"/>
            <p:cNvSpPr>
              <a:spLocks noChangeShapeType="1"/>
            </p:cNvSpPr>
            <p:nvPr/>
          </p:nvSpPr>
          <p:spPr bwMode="auto">
            <a:xfrm flipV="1">
              <a:off x="7524328" y="2564904"/>
              <a:ext cx="936104" cy="8640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4" name="Line 26"/>
            <p:cNvSpPr>
              <a:spLocks noChangeShapeType="1"/>
            </p:cNvSpPr>
            <p:nvPr/>
          </p:nvSpPr>
          <p:spPr bwMode="auto">
            <a:xfrm flipV="1">
              <a:off x="7524328" y="2924944"/>
              <a:ext cx="1152128" cy="5040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 flipH="1" flipV="1">
              <a:off x="6588224" y="2564904"/>
              <a:ext cx="936104" cy="8640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6" name="Line 26"/>
            <p:cNvSpPr>
              <a:spLocks noChangeShapeType="1"/>
            </p:cNvSpPr>
            <p:nvPr/>
          </p:nvSpPr>
          <p:spPr bwMode="auto">
            <a:xfrm flipH="1" flipV="1">
              <a:off x="7020272" y="2276872"/>
              <a:ext cx="504056" cy="11521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67" name="円/楕円 66"/>
            <p:cNvSpPr/>
            <p:nvPr/>
          </p:nvSpPr>
          <p:spPr bwMode="auto">
            <a:xfrm>
              <a:off x="8604448" y="2852936"/>
              <a:ext cx="144016" cy="14401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7" name="テキスト ボックス 76"/>
          <p:cNvSpPr txBox="1"/>
          <p:nvPr/>
        </p:nvSpPr>
        <p:spPr>
          <a:xfrm>
            <a:off x="1475568" y="5157210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Target object</a:t>
            </a:r>
            <a:endParaRPr kumimoji="1" lang="ja-JP" altLang="en-US" dirty="0"/>
          </a:p>
        </p:txBody>
      </p:sp>
      <p:grpSp>
        <p:nvGrpSpPr>
          <p:cNvPr id="82" name="グループ化 81"/>
          <p:cNvGrpSpPr/>
          <p:nvPr/>
        </p:nvGrpSpPr>
        <p:grpSpPr>
          <a:xfrm>
            <a:off x="5075968" y="4077090"/>
            <a:ext cx="3367678" cy="1644120"/>
            <a:chOff x="5148064" y="4509120"/>
            <a:chExt cx="3367678" cy="1644120"/>
          </a:xfrm>
        </p:grpSpPr>
        <p:pic>
          <p:nvPicPr>
            <p:cNvPr id="16" name="図 15" descr="camera_upview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4717579" flipH="1">
              <a:off x="6621164" y="4514293"/>
              <a:ext cx="569126" cy="558779"/>
            </a:xfrm>
            <a:prstGeom prst="rect">
              <a:avLst/>
            </a:prstGeom>
          </p:spPr>
        </p:pic>
        <p:pic>
          <p:nvPicPr>
            <p:cNvPr id="17" name="図 16" descr="camera_upview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918984" flipH="1">
              <a:off x="6718402" y="5589287"/>
              <a:ext cx="569126" cy="558779"/>
            </a:xfrm>
            <a:prstGeom prst="rect">
              <a:avLst/>
            </a:prstGeom>
          </p:spPr>
        </p:pic>
        <p:cxnSp>
          <p:nvCxnSpPr>
            <p:cNvPr id="19" name="直線コネクタ 18"/>
            <p:cNvCxnSpPr>
              <a:stCxn id="16" idx="0"/>
            </p:cNvCxnSpPr>
            <p:nvPr/>
          </p:nvCxnSpPr>
          <p:spPr>
            <a:xfrm rot="10800000" flipV="1">
              <a:off x="5184070" y="4910460"/>
              <a:ext cx="1467844" cy="3856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stCxn id="17" idx="0"/>
            </p:cNvCxnSpPr>
            <p:nvPr/>
          </p:nvCxnSpPr>
          <p:spPr>
            <a:xfrm rot="10800000" flipV="1">
              <a:off x="5148064" y="5810669"/>
              <a:ext cx="1581600" cy="25472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/>
            <p:cNvSpPr txBox="1"/>
            <p:nvPr/>
          </p:nvSpPr>
          <p:spPr>
            <a:xfrm>
              <a:off x="6732240" y="5147900"/>
              <a:ext cx="1783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Virtual cameras</a:t>
              </a:r>
              <a:endParaRPr kumimoji="1" lang="ja-JP" altLang="en-US" dirty="0"/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4139864" y="573327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Planar mirrors</a:t>
            </a:r>
            <a:endParaRPr kumimoji="1" lang="ja-JP" altLang="en-US" dirty="0"/>
          </a:p>
        </p:txBody>
      </p:sp>
      <p:pic>
        <p:nvPicPr>
          <p:cNvPr id="83" name="図 82" descr="camera_upvi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717579" flipH="1">
            <a:off x="8404608" y="2300767"/>
            <a:ext cx="569126" cy="558779"/>
          </a:xfrm>
          <a:prstGeom prst="rect">
            <a:avLst/>
          </a:prstGeom>
        </p:spPr>
      </p:pic>
      <p:pic>
        <p:nvPicPr>
          <p:cNvPr id="84" name="図 83" descr="camera_upvi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8472543" y="2793039"/>
            <a:ext cx="569126" cy="558779"/>
          </a:xfrm>
          <a:prstGeom prst="rect">
            <a:avLst/>
          </a:prstGeom>
        </p:spPr>
      </p:pic>
      <p:pic>
        <p:nvPicPr>
          <p:cNvPr id="85" name="図 84" descr="camera_upvi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658903" flipH="1">
            <a:off x="8214009" y="1963952"/>
            <a:ext cx="569126" cy="558779"/>
          </a:xfrm>
          <a:prstGeom prst="rect">
            <a:avLst/>
          </a:prstGeom>
        </p:spPr>
      </p:pic>
      <p:pic>
        <p:nvPicPr>
          <p:cNvPr id="86" name="図 85" descr="camera_upvi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175054" flipH="1">
            <a:off x="7826687" y="1645550"/>
            <a:ext cx="569126" cy="558779"/>
          </a:xfrm>
          <a:prstGeom prst="rect">
            <a:avLst/>
          </a:prstGeom>
        </p:spPr>
      </p:pic>
      <p:pic>
        <p:nvPicPr>
          <p:cNvPr id="87" name="図 86" descr="camera_upvi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7380312" y="1556792"/>
            <a:ext cx="569126" cy="558779"/>
          </a:xfrm>
          <a:prstGeom prst="rect">
            <a:avLst/>
          </a:prstGeom>
        </p:spPr>
      </p:pic>
      <p:pic>
        <p:nvPicPr>
          <p:cNvPr id="88" name="図 87" descr="camera_upvi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438682" flipH="1">
            <a:off x="6869456" y="1629951"/>
            <a:ext cx="569126" cy="558779"/>
          </a:xfrm>
          <a:prstGeom prst="rect">
            <a:avLst/>
          </a:prstGeom>
        </p:spPr>
      </p:pic>
      <p:pic>
        <p:nvPicPr>
          <p:cNvPr id="89" name="図 88" descr="camera_upvi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206816" flipH="1">
            <a:off x="6481029" y="1887045"/>
            <a:ext cx="569126" cy="558779"/>
          </a:xfrm>
          <a:prstGeom prst="rect">
            <a:avLst/>
          </a:prstGeom>
        </p:spPr>
      </p:pic>
      <p:pic>
        <p:nvPicPr>
          <p:cNvPr id="90" name="図 89" descr="camera_upvi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945044" flipH="1">
            <a:off x="6246887" y="2231153"/>
            <a:ext cx="569126" cy="558779"/>
          </a:xfrm>
          <a:prstGeom prst="rect">
            <a:avLst/>
          </a:prstGeom>
        </p:spPr>
      </p:pic>
      <p:pic>
        <p:nvPicPr>
          <p:cNvPr id="91" name="図 90" descr="camera_upvi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 flipH="1">
            <a:off x="6151002" y="2714093"/>
            <a:ext cx="569126" cy="558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円弧 74"/>
          <p:cNvSpPr/>
          <p:nvPr/>
        </p:nvSpPr>
        <p:spPr>
          <a:xfrm>
            <a:off x="1691600" y="3789050"/>
            <a:ext cx="5760800" cy="1368190"/>
          </a:xfrm>
          <a:prstGeom prst="arc">
            <a:avLst>
              <a:gd name="adj1" fmla="val 10785939"/>
              <a:gd name="adj2" fmla="val 0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弧 76"/>
          <p:cNvSpPr/>
          <p:nvPr/>
        </p:nvSpPr>
        <p:spPr>
          <a:xfrm flipV="1">
            <a:off x="1691600" y="3861060"/>
            <a:ext cx="5760800" cy="1296180"/>
          </a:xfrm>
          <a:prstGeom prst="arc">
            <a:avLst>
              <a:gd name="adj1" fmla="val 10785939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381750"/>
            <a:ext cx="2133600" cy="339725"/>
          </a:xfrm>
          <a:prstGeom prst="rect">
            <a:avLst/>
          </a:prstGeom>
        </p:spPr>
        <p:txBody>
          <a:bodyPr/>
          <a:lstStyle/>
          <a:p>
            <a:fld id="{6987FBD8-60D5-49C6-973F-B9BA2C03ECD2}" type="slidenum">
              <a:rPr lang="ja-JP" altLang="en-US"/>
              <a:pPr/>
              <a:t>7</a:t>
            </a:fld>
            <a:endParaRPr lang="en-US" altLang="ja-JP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Design of polyhedral mirror</a:t>
            </a:r>
            <a:endParaRPr lang="en-US" altLang="ja-JP" dirty="0"/>
          </a:p>
        </p:txBody>
      </p:sp>
      <p:sp>
        <p:nvSpPr>
          <p:cNvPr id="189444" name="Arc 4"/>
          <p:cNvSpPr>
            <a:spLocks/>
          </p:cNvSpPr>
          <p:nvPr/>
        </p:nvSpPr>
        <p:spPr bwMode="auto">
          <a:xfrm>
            <a:off x="1693863" y="1636713"/>
            <a:ext cx="5759450" cy="2881312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0 w 43199"/>
              <a:gd name="T1" fmla="*/ 21445 h 21600"/>
              <a:gd name="T2" fmla="*/ 43199 w 43199"/>
              <a:gd name="T3" fmla="*/ 21600 h 21600"/>
              <a:gd name="T4" fmla="*/ 21599 w 431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21600" fill="none" extrusionOk="0">
                <a:moveTo>
                  <a:pt x="-1" y="21444"/>
                </a:moveTo>
                <a:cubicBezTo>
                  <a:pt x="84" y="9576"/>
                  <a:pt x="9730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-1" y="21444"/>
                </a:moveTo>
                <a:cubicBezTo>
                  <a:pt x="84" y="9576"/>
                  <a:pt x="9730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9455" name="Oval 15"/>
          <p:cNvSpPr>
            <a:spLocks noChangeArrowheads="1"/>
          </p:cNvSpPr>
          <p:nvPr/>
        </p:nvSpPr>
        <p:spPr bwMode="auto">
          <a:xfrm>
            <a:off x="4500563" y="4443413"/>
            <a:ext cx="142875" cy="1444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95" name="グループ化 194"/>
          <p:cNvGrpSpPr/>
          <p:nvPr/>
        </p:nvGrpSpPr>
        <p:grpSpPr>
          <a:xfrm>
            <a:off x="3275820" y="6021388"/>
            <a:ext cx="1492716" cy="529934"/>
            <a:chOff x="3275820" y="6021388"/>
            <a:chExt cx="1492716" cy="529934"/>
          </a:xfrm>
        </p:grpSpPr>
        <p:sp>
          <p:nvSpPr>
            <p:cNvPr id="189457" name="Oval 17"/>
            <p:cNvSpPr>
              <a:spLocks noChangeArrowheads="1"/>
            </p:cNvSpPr>
            <p:nvPr/>
          </p:nvSpPr>
          <p:spPr bwMode="auto">
            <a:xfrm>
              <a:off x="3565525" y="6021388"/>
              <a:ext cx="142875" cy="14446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9490" name="Text Box 50"/>
            <p:cNvSpPr txBox="1">
              <a:spLocks noChangeArrowheads="1"/>
            </p:cNvSpPr>
            <p:nvPr/>
          </p:nvSpPr>
          <p:spPr bwMode="auto">
            <a:xfrm>
              <a:off x="3275820" y="6237390"/>
              <a:ext cx="1492716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ja-JP" dirty="0" smtClean="0">
                  <a:solidFill>
                    <a:srgbClr val="0000FF"/>
                  </a:solidFill>
                </a:rPr>
                <a:t>Real camera</a:t>
              </a:r>
              <a:endParaRPr lang="en-US" altLang="ja-JP" sz="1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89499" name="Text Box 59"/>
          <p:cNvSpPr txBox="1">
            <a:spLocks noChangeArrowheads="1"/>
          </p:cNvSpPr>
          <p:nvPr/>
        </p:nvSpPr>
        <p:spPr bwMode="auto">
          <a:xfrm>
            <a:off x="7560332" y="3284984"/>
            <a:ext cx="142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dirty="0">
                <a:solidFill>
                  <a:srgbClr val="0000FF"/>
                </a:solidFill>
              </a:rPr>
              <a:t>H</a:t>
            </a:r>
            <a:r>
              <a:rPr lang="en-US" altLang="ja-JP" sz="1800" dirty="0" smtClean="0">
                <a:solidFill>
                  <a:srgbClr val="0000FF"/>
                </a:solidFill>
              </a:rPr>
              <a:t>emisphere</a:t>
            </a:r>
            <a:endParaRPr lang="en-US" altLang="ja-JP" sz="1800" dirty="0">
              <a:solidFill>
                <a:srgbClr val="0000FF"/>
              </a:solidFill>
            </a:endParaRPr>
          </a:p>
        </p:txBody>
      </p:sp>
      <p:grpSp>
        <p:nvGrpSpPr>
          <p:cNvPr id="215" name="グループ化 214"/>
          <p:cNvGrpSpPr/>
          <p:nvPr/>
        </p:nvGrpSpPr>
        <p:grpSpPr>
          <a:xfrm>
            <a:off x="3635375" y="3933056"/>
            <a:ext cx="1044637" cy="2159770"/>
            <a:chOff x="3635375" y="3933056"/>
            <a:chExt cx="1044637" cy="2159770"/>
          </a:xfrm>
        </p:grpSpPr>
        <p:sp>
          <p:nvSpPr>
            <p:cNvPr id="189481" name="Line 41"/>
            <p:cNvSpPr>
              <a:spLocks noChangeShapeType="1"/>
            </p:cNvSpPr>
            <p:nvPr/>
          </p:nvSpPr>
          <p:spPr bwMode="auto">
            <a:xfrm flipH="1" flipV="1">
              <a:off x="4463988" y="3933056"/>
              <a:ext cx="216024" cy="0"/>
            </a:xfrm>
            <a:prstGeom prst="line">
              <a:avLst/>
            </a:prstGeom>
            <a:noFill/>
            <a:ln w="57150">
              <a:solidFill>
                <a:srgbClr val="FF9900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508" name="Freeform 68"/>
            <p:cNvSpPr>
              <a:spLocks/>
            </p:cNvSpPr>
            <p:nvPr/>
          </p:nvSpPr>
          <p:spPr bwMode="auto">
            <a:xfrm>
              <a:off x="3635375" y="4005263"/>
              <a:ext cx="936625" cy="2087563"/>
            </a:xfrm>
            <a:custGeom>
              <a:avLst/>
              <a:gdLst/>
              <a:ahLst/>
              <a:cxnLst>
                <a:cxn ang="0">
                  <a:pos x="590" y="317"/>
                </a:cxn>
                <a:cxn ang="0">
                  <a:pos x="590" y="0"/>
                </a:cxn>
                <a:cxn ang="0">
                  <a:pos x="0" y="1315"/>
                </a:cxn>
              </a:cxnLst>
              <a:rect l="0" t="0" r="r" b="b"/>
              <a:pathLst>
                <a:path w="590" h="1315">
                  <a:moveTo>
                    <a:pt x="590" y="317"/>
                  </a:moveTo>
                  <a:lnTo>
                    <a:pt x="590" y="0"/>
                  </a:lnTo>
                  <a:lnTo>
                    <a:pt x="0" y="1315"/>
                  </a:lnTo>
                </a:path>
              </a:pathLst>
            </a:custGeom>
            <a:noFill/>
            <a:ln w="38100" cmpd="sng">
              <a:solidFill>
                <a:srgbClr val="00FF00">
                  <a:alpha val="50196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14" name="グループ化 213"/>
          <p:cNvGrpSpPr/>
          <p:nvPr/>
        </p:nvGrpSpPr>
        <p:grpSpPr>
          <a:xfrm>
            <a:off x="3635375" y="3933056"/>
            <a:ext cx="936625" cy="2159769"/>
            <a:chOff x="3635375" y="3933056"/>
            <a:chExt cx="936625" cy="2159769"/>
          </a:xfrm>
        </p:grpSpPr>
        <p:sp>
          <p:nvSpPr>
            <p:cNvPr id="189523" name="Line 83"/>
            <p:cNvSpPr>
              <a:spLocks noChangeShapeType="1"/>
            </p:cNvSpPr>
            <p:nvPr/>
          </p:nvSpPr>
          <p:spPr bwMode="auto">
            <a:xfrm flipH="1">
              <a:off x="4211960" y="3933056"/>
              <a:ext cx="216024" cy="36004"/>
            </a:xfrm>
            <a:prstGeom prst="line">
              <a:avLst/>
            </a:prstGeom>
            <a:noFill/>
            <a:ln w="57150">
              <a:solidFill>
                <a:srgbClr val="FF9900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509" name="Freeform 69"/>
            <p:cNvSpPr>
              <a:spLocks/>
            </p:cNvSpPr>
            <p:nvPr/>
          </p:nvSpPr>
          <p:spPr bwMode="auto">
            <a:xfrm>
              <a:off x="3635375" y="4000500"/>
              <a:ext cx="936625" cy="2092325"/>
            </a:xfrm>
            <a:custGeom>
              <a:avLst/>
              <a:gdLst/>
              <a:ahLst/>
              <a:cxnLst>
                <a:cxn ang="0">
                  <a:pos x="590" y="320"/>
                </a:cxn>
                <a:cxn ang="0">
                  <a:pos x="458" y="0"/>
                </a:cxn>
                <a:cxn ang="0">
                  <a:pos x="0" y="1318"/>
                </a:cxn>
              </a:cxnLst>
              <a:rect l="0" t="0" r="r" b="b"/>
              <a:pathLst>
                <a:path w="590" h="1318">
                  <a:moveTo>
                    <a:pt x="590" y="320"/>
                  </a:moveTo>
                  <a:lnTo>
                    <a:pt x="458" y="0"/>
                  </a:lnTo>
                  <a:lnTo>
                    <a:pt x="0" y="1318"/>
                  </a:lnTo>
                </a:path>
              </a:pathLst>
            </a:custGeom>
            <a:noFill/>
            <a:ln w="38100" cmpd="sng">
              <a:solidFill>
                <a:srgbClr val="00FF00">
                  <a:alpha val="50196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13" name="グループ化 212"/>
          <p:cNvGrpSpPr/>
          <p:nvPr/>
        </p:nvGrpSpPr>
        <p:grpSpPr>
          <a:xfrm>
            <a:off x="3635375" y="3969060"/>
            <a:ext cx="936625" cy="2123765"/>
            <a:chOff x="3635375" y="3969060"/>
            <a:chExt cx="936625" cy="2123765"/>
          </a:xfrm>
        </p:grpSpPr>
        <p:sp>
          <p:nvSpPr>
            <p:cNvPr id="189524" name="Line 84"/>
            <p:cNvSpPr>
              <a:spLocks noChangeShapeType="1"/>
            </p:cNvSpPr>
            <p:nvPr/>
          </p:nvSpPr>
          <p:spPr bwMode="auto">
            <a:xfrm flipH="1">
              <a:off x="3959932" y="3969060"/>
              <a:ext cx="252028" cy="108012"/>
            </a:xfrm>
            <a:prstGeom prst="line">
              <a:avLst/>
            </a:prstGeom>
            <a:noFill/>
            <a:ln w="57150">
              <a:solidFill>
                <a:srgbClr val="FF9900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510" name="Freeform 70"/>
            <p:cNvSpPr>
              <a:spLocks/>
            </p:cNvSpPr>
            <p:nvPr/>
          </p:nvSpPr>
          <p:spPr bwMode="auto">
            <a:xfrm>
              <a:off x="3635375" y="4076700"/>
              <a:ext cx="936625" cy="2016125"/>
            </a:xfrm>
            <a:custGeom>
              <a:avLst/>
              <a:gdLst/>
              <a:ahLst/>
              <a:cxnLst>
                <a:cxn ang="0">
                  <a:pos x="590" y="272"/>
                </a:cxn>
                <a:cxn ang="0">
                  <a:pos x="318" y="0"/>
                </a:cxn>
                <a:cxn ang="0">
                  <a:pos x="0" y="1270"/>
                </a:cxn>
              </a:cxnLst>
              <a:rect l="0" t="0" r="r" b="b"/>
              <a:pathLst>
                <a:path w="590" h="1270">
                  <a:moveTo>
                    <a:pt x="590" y="272"/>
                  </a:moveTo>
                  <a:lnTo>
                    <a:pt x="318" y="0"/>
                  </a:lnTo>
                  <a:lnTo>
                    <a:pt x="0" y="1270"/>
                  </a:lnTo>
                </a:path>
              </a:pathLst>
            </a:custGeom>
            <a:noFill/>
            <a:ln w="38100" cmpd="sng">
              <a:solidFill>
                <a:srgbClr val="00FF00">
                  <a:alpha val="50196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12" name="グループ化 211"/>
          <p:cNvGrpSpPr/>
          <p:nvPr/>
        </p:nvGrpSpPr>
        <p:grpSpPr>
          <a:xfrm>
            <a:off x="3635375" y="4113076"/>
            <a:ext cx="936625" cy="1979750"/>
            <a:chOff x="3635375" y="4113076"/>
            <a:chExt cx="936625" cy="1979750"/>
          </a:xfrm>
        </p:grpSpPr>
        <p:sp>
          <p:nvSpPr>
            <p:cNvPr id="189525" name="Line 85"/>
            <p:cNvSpPr>
              <a:spLocks noChangeShapeType="1"/>
            </p:cNvSpPr>
            <p:nvPr/>
          </p:nvSpPr>
          <p:spPr bwMode="auto">
            <a:xfrm flipH="1">
              <a:off x="3671900" y="4113076"/>
              <a:ext cx="252028" cy="178770"/>
            </a:xfrm>
            <a:prstGeom prst="line">
              <a:avLst/>
            </a:prstGeom>
            <a:noFill/>
            <a:ln w="57150">
              <a:solidFill>
                <a:srgbClr val="FF9900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511" name="Freeform 71"/>
            <p:cNvSpPr>
              <a:spLocks/>
            </p:cNvSpPr>
            <p:nvPr/>
          </p:nvSpPr>
          <p:spPr bwMode="auto">
            <a:xfrm>
              <a:off x="3635375" y="4221163"/>
              <a:ext cx="936625" cy="1871663"/>
            </a:xfrm>
            <a:custGeom>
              <a:avLst/>
              <a:gdLst/>
              <a:ahLst/>
              <a:cxnLst>
                <a:cxn ang="0">
                  <a:pos x="590" y="181"/>
                </a:cxn>
                <a:cxn ang="0">
                  <a:pos x="159" y="0"/>
                </a:cxn>
                <a:cxn ang="0">
                  <a:pos x="0" y="1179"/>
                </a:cxn>
              </a:cxnLst>
              <a:rect l="0" t="0" r="r" b="b"/>
              <a:pathLst>
                <a:path w="590" h="1179">
                  <a:moveTo>
                    <a:pt x="590" y="181"/>
                  </a:moveTo>
                  <a:lnTo>
                    <a:pt x="159" y="0"/>
                  </a:lnTo>
                  <a:lnTo>
                    <a:pt x="0" y="1179"/>
                  </a:lnTo>
                </a:path>
              </a:pathLst>
            </a:custGeom>
            <a:noFill/>
            <a:ln w="38100" cmpd="sng">
              <a:solidFill>
                <a:srgbClr val="00FF00">
                  <a:alpha val="50196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11" name="グループ化 210"/>
          <p:cNvGrpSpPr/>
          <p:nvPr/>
        </p:nvGrpSpPr>
        <p:grpSpPr>
          <a:xfrm>
            <a:off x="3311860" y="4329100"/>
            <a:ext cx="1260140" cy="1763725"/>
            <a:chOff x="3311860" y="4329100"/>
            <a:chExt cx="1260140" cy="1763725"/>
          </a:xfrm>
        </p:grpSpPr>
        <p:sp>
          <p:nvSpPr>
            <p:cNvPr id="189512" name="Freeform 72"/>
            <p:cNvSpPr>
              <a:spLocks/>
            </p:cNvSpPr>
            <p:nvPr/>
          </p:nvSpPr>
          <p:spPr bwMode="auto">
            <a:xfrm>
              <a:off x="3563938" y="4508500"/>
              <a:ext cx="1008062" cy="1584325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0" y="0"/>
                </a:cxn>
                <a:cxn ang="0">
                  <a:pos x="45" y="998"/>
                </a:cxn>
              </a:cxnLst>
              <a:rect l="0" t="0" r="r" b="b"/>
              <a:pathLst>
                <a:path w="635" h="998">
                  <a:moveTo>
                    <a:pt x="635" y="0"/>
                  </a:moveTo>
                  <a:lnTo>
                    <a:pt x="0" y="0"/>
                  </a:lnTo>
                  <a:lnTo>
                    <a:pt x="45" y="998"/>
                  </a:lnTo>
                </a:path>
              </a:pathLst>
            </a:custGeom>
            <a:noFill/>
            <a:ln w="38100" cmpd="sng">
              <a:solidFill>
                <a:srgbClr val="00FF00">
                  <a:alpha val="50196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526" name="Line 86"/>
            <p:cNvSpPr>
              <a:spLocks noChangeShapeType="1"/>
            </p:cNvSpPr>
            <p:nvPr/>
          </p:nvSpPr>
          <p:spPr bwMode="auto">
            <a:xfrm flipH="1">
              <a:off x="3311860" y="4329100"/>
              <a:ext cx="324036" cy="396044"/>
            </a:xfrm>
            <a:prstGeom prst="line">
              <a:avLst/>
            </a:prstGeom>
            <a:noFill/>
            <a:ln w="57150">
              <a:solidFill>
                <a:srgbClr val="FF9900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89489" name="Text Box 49"/>
          <p:cNvSpPr txBox="1">
            <a:spLocks noChangeArrowheads="1"/>
          </p:cNvSpPr>
          <p:nvPr/>
        </p:nvSpPr>
        <p:spPr bwMode="auto">
          <a:xfrm>
            <a:off x="4788030" y="4725180"/>
            <a:ext cx="1505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dirty="0">
                <a:solidFill>
                  <a:srgbClr val="0000FF"/>
                </a:solidFill>
              </a:rPr>
              <a:t>T</a:t>
            </a:r>
            <a:r>
              <a:rPr lang="en-US" altLang="ja-JP" sz="1800" dirty="0" smtClean="0">
                <a:solidFill>
                  <a:srgbClr val="0000FF"/>
                </a:solidFill>
              </a:rPr>
              <a:t>arget </a:t>
            </a:r>
            <a:r>
              <a:rPr lang="en-US" altLang="ja-JP" sz="1800" dirty="0">
                <a:solidFill>
                  <a:srgbClr val="0000FF"/>
                </a:solidFill>
              </a:rPr>
              <a:t>object</a:t>
            </a:r>
          </a:p>
        </p:txBody>
      </p:sp>
      <p:grpSp>
        <p:nvGrpSpPr>
          <p:cNvPr id="233" name="グループ化 232"/>
          <p:cNvGrpSpPr/>
          <p:nvPr/>
        </p:nvGrpSpPr>
        <p:grpSpPr>
          <a:xfrm>
            <a:off x="1691600" y="1268700"/>
            <a:ext cx="7417030" cy="3816530"/>
            <a:chOff x="1691600" y="1268700"/>
            <a:chExt cx="7417030" cy="3816530"/>
          </a:xfrm>
        </p:grpSpPr>
        <p:pic>
          <p:nvPicPr>
            <p:cNvPr id="81" name="Picture 4" descr="geodesic_dom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76343" y="1268700"/>
              <a:ext cx="1488267" cy="1488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6" name="グループ化 135"/>
            <p:cNvGrpSpPr/>
            <p:nvPr/>
          </p:nvGrpSpPr>
          <p:grpSpPr>
            <a:xfrm>
              <a:off x="1691600" y="1628750"/>
              <a:ext cx="5760800" cy="3456480"/>
              <a:chOff x="1691600" y="1628750"/>
              <a:chExt cx="5760800" cy="3456480"/>
            </a:xfrm>
          </p:grpSpPr>
          <p:grpSp>
            <p:nvGrpSpPr>
              <p:cNvPr id="130" name="グループ化 129"/>
              <p:cNvGrpSpPr/>
              <p:nvPr/>
            </p:nvGrpSpPr>
            <p:grpSpPr>
              <a:xfrm>
                <a:off x="1691600" y="1628750"/>
                <a:ext cx="2304320" cy="3456480"/>
                <a:chOff x="1691600" y="1628750"/>
                <a:chExt cx="2304320" cy="3456480"/>
              </a:xfrm>
            </p:grpSpPr>
            <p:cxnSp>
              <p:nvCxnSpPr>
                <p:cNvPr id="117" name="直線コネクタ 116"/>
                <p:cNvCxnSpPr/>
                <p:nvPr/>
              </p:nvCxnSpPr>
              <p:spPr>
                <a:xfrm rot="5400000">
                  <a:off x="1115520" y="4509150"/>
                  <a:ext cx="1152160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線コネクタ 118"/>
                <p:cNvCxnSpPr/>
                <p:nvPr/>
              </p:nvCxnSpPr>
              <p:spPr>
                <a:xfrm rot="5400000">
                  <a:off x="1367555" y="3176965"/>
                  <a:ext cx="1080150" cy="432060"/>
                </a:xfrm>
                <a:prstGeom prst="line">
                  <a:avLst/>
                </a:prstGeom>
                <a:ln w="76200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コネクタ 120"/>
                <p:cNvCxnSpPr/>
                <p:nvPr/>
              </p:nvCxnSpPr>
              <p:spPr>
                <a:xfrm rot="5400000">
                  <a:off x="2123660" y="2060810"/>
                  <a:ext cx="792110" cy="792110"/>
                </a:xfrm>
                <a:prstGeom prst="line">
                  <a:avLst/>
                </a:prstGeom>
                <a:ln w="76200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コネクタ 122"/>
                <p:cNvCxnSpPr/>
                <p:nvPr/>
              </p:nvCxnSpPr>
              <p:spPr>
                <a:xfrm flipV="1">
                  <a:off x="2915770" y="1628750"/>
                  <a:ext cx="1080150" cy="432060"/>
                </a:xfrm>
                <a:prstGeom prst="line">
                  <a:avLst/>
                </a:prstGeom>
                <a:ln w="76200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直線コネクタ 124"/>
              <p:cNvCxnSpPr/>
              <p:nvPr/>
            </p:nvCxnSpPr>
            <p:spPr>
              <a:xfrm>
                <a:off x="3995920" y="1628750"/>
                <a:ext cx="1152160" cy="0"/>
              </a:xfrm>
              <a:prstGeom prst="line">
                <a:avLst/>
              </a:prstGeom>
              <a:ln w="76200">
                <a:solidFill>
                  <a:srgbClr val="FF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1" name="グループ化 130"/>
              <p:cNvGrpSpPr/>
              <p:nvPr/>
            </p:nvGrpSpPr>
            <p:grpSpPr>
              <a:xfrm flipH="1">
                <a:off x="5148080" y="1628750"/>
                <a:ext cx="2304320" cy="3456480"/>
                <a:chOff x="1691600" y="1628750"/>
                <a:chExt cx="2304320" cy="3456480"/>
              </a:xfrm>
            </p:grpSpPr>
            <p:cxnSp>
              <p:nvCxnSpPr>
                <p:cNvPr id="132" name="直線コネクタ 131"/>
                <p:cNvCxnSpPr/>
                <p:nvPr/>
              </p:nvCxnSpPr>
              <p:spPr>
                <a:xfrm rot="5400000">
                  <a:off x="1115520" y="4509150"/>
                  <a:ext cx="1152160" cy="0"/>
                </a:xfrm>
                <a:prstGeom prst="line">
                  <a:avLst/>
                </a:prstGeom>
                <a:ln w="76200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線コネクタ 132"/>
                <p:cNvCxnSpPr/>
                <p:nvPr/>
              </p:nvCxnSpPr>
              <p:spPr>
                <a:xfrm rot="5400000">
                  <a:off x="1367555" y="3176965"/>
                  <a:ext cx="1080150" cy="432060"/>
                </a:xfrm>
                <a:prstGeom prst="line">
                  <a:avLst/>
                </a:prstGeom>
                <a:ln w="76200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コネクタ 133"/>
                <p:cNvCxnSpPr/>
                <p:nvPr/>
              </p:nvCxnSpPr>
              <p:spPr>
                <a:xfrm rot="5400000">
                  <a:off x="2123660" y="2060810"/>
                  <a:ext cx="792110" cy="792110"/>
                </a:xfrm>
                <a:prstGeom prst="line">
                  <a:avLst/>
                </a:prstGeom>
                <a:ln w="76200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線コネクタ 134"/>
                <p:cNvCxnSpPr/>
                <p:nvPr/>
              </p:nvCxnSpPr>
              <p:spPr>
                <a:xfrm flipV="1">
                  <a:off x="2915770" y="1628750"/>
                  <a:ext cx="1080150" cy="432060"/>
                </a:xfrm>
                <a:prstGeom prst="line">
                  <a:avLst/>
                </a:prstGeom>
                <a:ln w="76200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9" name="直線矢印コネクタ 138"/>
            <p:cNvCxnSpPr/>
            <p:nvPr/>
          </p:nvCxnSpPr>
          <p:spPr>
            <a:xfrm rot="10800000" flipV="1">
              <a:off x="6948332" y="2276840"/>
              <a:ext cx="648089" cy="4080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テキスト ボックス 141"/>
            <p:cNvSpPr txBox="1"/>
            <p:nvPr/>
          </p:nvSpPr>
          <p:spPr>
            <a:xfrm>
              <a:off x="7308137" y="2636890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Geodesic dome</a:t>
              </a:r>
              <a:endParaRPr kumimoji="1" lang="ja-JP" altLang="en-US" dirty="0"/>
            </a:p>
          </p:txBody>
        </p:sp>
      </p:grpSp>
      <p:grpSp>
        <p:nvGrpSpPr>
          <p:cNvPr id="196" name="グループ化 195"/>
          <p:cNvGrpSpPr/>
          <p:nvPr/>
        </p:nvGrpSpPr>
        <p:grpSpPr>
          <a:xfrm>
            <a:off x="539127" y="3862388"/>
            <a:ext cx="4364375" cy="2881312"/>
            <a:chOff x="539440" y="3862388"/>
            <a:chExt cx="4364375" cy="2881312"/>
          </a:xfrm>
        </p:grpSpPr>
        <p:sp>
          <p:nvSpPr>
            <p:cNvPr id="189501" name="Oval 61"/>
            <p:cNvSpPr>
              <a:spLocks noChangeArrowheads="1"/>
            </p:cNvSpPr>
            <p:nvPr/>
          </p:nvSpPr>
          <p:spPr bwMode="auto">
            <a:xfrm rot="7200000">
              <a:off x="2599559" y="4439444"/>
              <a:ext cx="2881312" cy="172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" name="円/楕円 162"/>
            <p:cNvSpPr/>
            <p:nvPr/>
          </p:nvSpPr>
          <p:spPr bwMode="auto">
            <a:xfrm>
              <a:off x="539440" y="5382590"/>
              <a:ext cx="1296144" cy="72008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64" name="円/楕円 163"/>
            <p:cNvSpPr/>
            <p:nvPr/>
          </p:nvSpPr>
          <p:spPr bwMode="auto">
            <a:xfrm>
              <a:off x="611448" y="5651982"/>
              <a:ext cx="144016" cy="144016"/>
            </a:xfrm>
            <a:prstGeom prst="ellipse">
              <a:avLst/>
            </a:prstGeom>
            <a:solidFill>
              <a:srgbClr val="00FF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65" name="円/楕円 164"/>
            <p:cNvSpPr/>
            <p:nvPr/>
          </p:nvSpPr>
          <p:spPr bwMode="auto">
            <a:xfrm>
              <a:off x="1619560" y="5651982"/>
              <a:ext cx="144016" cy="144016"/>
            </a:xfrm>
            <a:prstGeom prst="ellipse">
              <a:avLst/>
            </a:prstGeom>
            <a:solidFill>
              <a:srgbClr val="00FF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grpSp>
          <p:nvGrpSpPr>
            <p:cNvPr id="180" name="グループ化 179"/>
            <p:cNvGrpSpPr/>
            <p:nvPr/>
          </p:nvGrpSpPr>
          <p:grpSpPr>
            <a:xfrm>
              <a:off x="683457" y="5373270"/>
              <a:ext cx="1008112" cy="360040"/>
              <a:chOff x="683457" y="5373270"/>
              <a:chExt cx="1008112" cy="360040"/>
            </a:xfrm>
          </p:grpSpPr>
          <p:cxnSp>
            <p:nvCxnSpPr>
              <p:cNvPr id="166" name="直線コネクタ 165"/>
              <p:cNvCxnSpPr/>
              <p:nvPr/>
            </p:nvCxnSpPr>
            <p:spPr bwMode="auto">
              <a:xfrm flipV="1">
                <a:off x="683457" y="5373270"/>
                <a:ext cx="432047" cy="360040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 bwMode="auto">
              <a:xfrm rot="10800000">
                <a:off x="1115506" y="5373270"/>
                <a:ext cx="576063" cy="360040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181" name="グループ化 180"/>
            <p:cNvGrpSpPr/>
            <p:nvPr/>
          </p:nvGrpSpPr>
          <p:grpSpPr>
            <a:xfrm>
              <a:off x="683456" y="5488043"/>
              <a:ext cx="1008113" cy="254587"/>
              <a:chOff x="683456" y="5488043"/>
              <a:chExt cx="1008113" cy="254587"/>
            </a:xfrm>
          </p:grpSpPr>
          <p:cxnSp>
            <p:nvCxnSpPr>
              <p:cNvPr id="168" name="直線コネクタ 167"/>
              <p:cNvCxnSpPr>
                <a:endCxn id="163" idx="7"/>
              </p:cNvCxnSpPr>
              <p:nvPr/>
            </p:nvCxnSpPr>
            <p:spPr bwMode="auto">
              <a:xfrm flipV="1">
                <a:off x="683456" y="5488043"/>
                <a:ext cx="962312" cy="254587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169" name="直線コネクタ 168"/>
              <p:cNvCxnSpPr>
                <a:endCxn id="163" idx="7"/>
              </p:cNvCxnSpPr>
              <p:nvPr/>
            </p:nvCxnSpPr>
            <p:spPr bwMode="auto">
              <a:xfrm rot="16200000" flipV="1">
                <a:off x="1541376" y="5592435"/>
                <a:ext cx="254586" cy="45801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  <p:sp>
          <p:nvSpPr>
            <p:cNvPr id="171" name="テキスト ボックス 170"/>
            <p:cNvSpPr txBox="1"/>
            <p:nvPr/>
          </p:nvSpPr>
          <p:spPr>
            <a:xfrm>
              <a:off x="683460" y="609337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Ellipsoid</a:t>
              </a:r>
              <a:endParaRPr kumimoji="1" lang="ja-JP" altLang="en-US" dirty="0"/>
            </a:p>
          </p:txBody>
        </p:sp>
        <p:cxnSp>
          <p:nvCxnSpPr>
            <p:cNvPr id="182" name="直線矢印コネクタ 181"/>
            <p:cNvCxnSpPr>
              <a:stCxn id="163" idx="6"/>
              <a:endCxn id="189501" idx="5"/>
            </p:cNvCxnSpPr>
            <p:nvPr/>
          </p:nvCxnSpPr>
          <p:spPr>
            <a:xfrm>
              <a:off x="1835584" y="5742630"/>
              <a:ext cx="1166437" cy="13730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460" name="Line 20"/>
          <p:cNvSpPr>
            <a:spLocks noChangeShapeType="1"/>
          </p:cNvSpPr>
          <p:nvPr/>
        </p:nvSpPr>
        <p:spPr bwMode="auto">
          <a:xfrm flipV="1">
            <a:off x="4571325" y="1851025"/>
            <a:ext cx="1044575" cy="2665413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 flipV="1">
            <a:off x="4571325" y="2463800"/>
            <a:ext cx="2016125" cy="2052638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9462" name="Line 22"/>
          <p:cNvSpPr>
            <a:spLocks noChangeShapeType="1"/>
          </p:cNvSpPr>
          <p:nvPr/>
        </p:nvSpPr>
        <p:spPr bwMode="auto">
          <a:xfrm flipV="1">
            <a:off x="4572000" y="3400425"/>
            <a:ext cx="2663825" cy="1116013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 flipV="1">
            <a:off x="4571325" y="4516438"/>
            <a:ext cx="2879725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9464" name="Line 24"/>
          <p:cNvSpPr>
            <a:spLocks noChangeShapeType="1"/>
          </p:cNvSpPr>
          <p:nvPr/>
        </p:nvSpPr>
        <p:spPr bwMode="auto">
          <a:xfrm flipH="1" flipV="1">
            <a:off x="3526750" y="1851025"/>
            <a:ext cx="1044575" cy="2665413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9465" name="Line 25"/>
          <p:cNvSpPr>
            <a:spLocks noChangeShapeType="1"/>
          </p:cNvSpPr>
          <p:nvPr/>
        </p:nvSpPr>
        <p:spPr bwMode="auto">
          <a:xfrm flipH="1" flipV="1">
            <a:off x="2555200" y="2463800"/>
            <a:ext cx="2016125" cy="2052638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9466" name="Line 26"/>
          <p:cNvSpPr>
            <a:spLocks noChangeShapeType="1"/>
          </p:cNvSpPr>
          <p:nvPr/>
        </p:nvSpPr>
        <p:spPr bwMode="auto">
          <a:xfrm flipH="1" flipV="1">
            <a:off x="1907500" y="3400425"/>
            <a:ext cx="2663825" cy="1116013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9459" name="Line 19"/>
          <p:cNvSpPr>
            <a:spLocks noChangeShapeType="1"/>
          </p:cNvSpPr>
          <p:nvPr/>
        </p:nvSpPr>
        <p:spPr bwMode="auto">
          <a:xfrm flipV="1">
            <a:off x="4571325" y="1635125"/>
            <a:ext cx="0" cy="2881313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234" name="グループ化 233"/>
          <p:cNvGrpSpPr/>
          <p:nvPr/>
        </p:nvGrpSpPr>
        <p:grpSpPr>
          <a:xfrm>
            <a:off x="863588" y="1448780"/>
            <a:ext cx="6660740" cy="3139095"/>
            <a:chOff x="863588" y="1448780"/>
            <a:chExt cx="6660740" cy="3139095"/>
          </a:xfrm>
        </p:grpSpPr>
        <p:sp>
          <p:nvSpPr>
            <p:cNvPr id="189488" name="Text Box 48"/>
            <p:cNvSpPr txBox="1">
              <a:spLocks noChangeArrowheads="1"/>
            </p:cNvSpPr>
            <p:nvPr/>
          </p:nvSpPr>
          <p:spPr bwMode="auto">
            <a:xfrm>
              <a:off x="863588" y="1448780"/>
              <a:ext cx="1783502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ja-JP" dirty="0">
                  <a:solidFill>
                    <a:srgbClr val="0000FF"/>
                  </a:solidFill>
                </a:rPr>
                <a:t>V</a:t>
              </a:r>
              <a:r>
                <a:rPr lang="en-US" altLang="ja-JP" sz="1800" dirty="0" smtClean="0">
                  <a:solidFill>
                    <a:srgbClr val="0000FF"/>
                  </a:solidFill>
                </a:rPr>
                <a:t>irtual cameras</a:t>
              </a:r>
              <a:endParaRPr lang="en-US" altLang="ja-JP" sz="1800" dirty="0">
                <a:solidFill>
                  <a:srgbClr val="0000FF"/>
                </a:solidFill>
              </a:endParaRPr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1618828" y="1563688"/>
              <a:ext cx="5905500" cy="3024187"/>
              <a:chOff x="1020" y="1661"/>
              <a:chExt cx="3720" cy="1905"/>
            </a:xfrm>
          </p:grpSpPr>
          <p:sp>
            <p:nvSpPr>
              <p:cNvPr id="189446" name="Oval 6"/>
              <p:cNvSpPr>
                <a:spLocks noChangeArrowheads="1"/>
              </p:cNvSpPr>
              <p:nvPr/>
            </p:nvSpPr>
            <p:spPr bwMode="auto">
              <a:xfrm>
                <a:off x="2835" y="1661"/>
                <a:ext cx="90" cy="9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9447" name="Oval 7"/>
              <p:cNvSpPr>
                <a:spLocks noChangeArrowheads="1"/>
              </p:cNvSpPr>
              <p:nvPr/>
            </p:nvSpPr>
            <p:spPr bwMode="auto">
              <a:xfrm>
                <a:off x="4649" y="3475"/>
                <a:ext cx="91" cy="9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9448" name="Oval 8"/>
              <p:cNvSpPr>
                <a:spLocks noChangeArrowheads="1"/>
              </p:cNvSpPr>
              <p:nvPr/>
            </p:nvSpPr>
            <p:spPr bwMode="auto">
              <a:xfrm>
                <a:off x="1020" y="3475"/>
                <a:ext cx="91" cy="9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9449" name="Oval 9"/>
              <p:cNvSpPr>
                <a:spLocks noChangeArrowheads="1"/>
              </p:cNvSpPr>
              <p:nvPr/>
            </p:nvSpPr>
            <p:spPr bwMode="auto">
              <a:xfrm>
                <a:off x="1564" y="2183"/>
                <a:ext cx="91" cy="9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9450" name="Oval 10"/>
              <p:cNvSpPr>
                <a:spLocks noChangeArrowheads="1"/>
              </p:cNvSpPr>
              <p:nvPr/>
            </p:nvSpPr>
            <p:spPr bwMode="auto">
              <a:xfrm>
                <a:off x="4104" y="2183"/>
                <a:ext cx="91" cy="9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9451" name="Oval 11"/>
              <p:cNvSpPr>
                <a:spLocks noChangeArrowheads="1"/>
              </p:cNvSpPr>
              <p:nvPr/>
            </p:nvSpPr>
            <p:spPr bwMode="auto">
              <a:xfrm>
                <a:off x="2177" y="1797"/>
                <a:ext cx="91" cy="9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9452" name="Oval 12"/>
              <p:cNvSpPr>
                <a:spLocks noChangeArrowheads="1"/>
              </p:cNvSpPr>
              <p:nvPr/>
            </p:nvSpPr>
            <p:spPr bwMode="auto">
              <a:xfrm>
                <a:off x="3492" y="1797"/>
                <a:ext cx="91" cy="9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9453" name="Oval 13"/>
              <p:cNvSpPr>
                <a:spLocks noChangeArrowheads="1"/>
              </p:cNvSpPr>
              <p:nvPr/>
            </p:nvSpPr>
            <p:spPr bwMode="auto">
              <a:xfrm>
                <a:off x="4513" y="2772"/>
                <a:ext cx="91" cy="9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9454" name="Oval 14"/>
              <p:cNvSpPr>
                <a:spLocks noChangeArrowheads="1"/>
              </p:cNvSpPr>
              <p:nvPr/>
            </p:nvSpPr>
            <p:spPr bwMode="auto">
              <a:xfrm>
                <a:off x="1156" y="2772"/>
                <a:ext cx="91" cy="9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cxnSp>
          <p:nvCxnSpPr>
            <p:cNvPr id="187" name="直線矢印コネクタ 186"/>
            <p:cNvCxnSpPr>
              <a:stCxn id="189488" idx="3"/>
            </p:cNvCxnSpPr>
            <p:nvPr/>
          </p:nvCxnSpPr>
          <p:spPr>
            <a:xfrm>
              <a:off x="2647090" y="1605746"/>
              <a:ext cx="700774" cy="203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1" name="直線矢印コネクタ 190"/>
          <p:cNvCxnSpPr>
            <a:endCxn id="189455" idx="5"/>
          </p:cNvCxnSpPr>
          <p:nvPr/>
        </p:nvCxnSpPr>
        <p:spPr>
          <a:xfrm rot="10800000">
            <a:off x="4622514" y="4566720"/>
            <a:ext cx="237526" cy="230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6" name="グループ化 215"/>
          <p:cNvGrpSpPr/>
          <p:nvPr/>
        </p:nvGrpSpPr>
        <p:grpSpPr>
          <a:xfrm>
            <a:off x="4211960" y="3860800"/>
            <a:ext cx="1727200" cy="2881313"/>
            <a:chOff x="4211950" y="3860800"/>
            <a:chExt cx="1727200" cy="2881313"/>
          </a:xfrm>
        </p:grpSpPr>
        <p:sp>
          <p:nvSpPr>
            <p:cNvPr id="189502" name="Oval 62"/>
            <p:cNvSpPr>
              <a:spLocks noChangeArrowheads="1"/>
            </p:cNvSpPr>
            <p:nvPr/>
          </p:nvSpPr>
          <p:spPr bwMode="auto">
            <a:xfrm rot="3600000">
              <a:off x="3634893" y="4437857"/>
              <a:ext cx="2881313" cy="172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9503" name="Oval 63"/>
            <p:cNvSpPr>
              <a:spLocks noChangeArrowheads="1"/>
            </p:cNvSpPr>
            <p:nvPr/>
          </p:nvSpPr>
          <p:spPr bwMode="auto">
            <a:xfrm>
              <a:off x="5435912" y="6021388"/>
              <a:ext cx="142875" cy="14446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" name="Group 74"/>
            <p:cNvGrpSpPr>
              <a:grpSpLocks/>
            </p:cNvGrpSpPr>
            <p:nvPr/>
          </p:nvGrpSpPr>
          <p:grpSpPr bwMode="auto">
            <a:xfrm flipH="1">
              <a:off x="4572000" y="4005263"/>
              <a:ext cx="1008063" cy="2092325"/>
              <a:chOff x="2245" y="2520"/>
              <a:chExt cx="635" cy="1318"/>
            </a:xfrm>
          </p:grpSpPr>
          <p:sp>
            <p:nvSpPr>
              <p:cNvPr id="189515" name="Freeform 75"/>
              <p:cNvSpPr>
                <a:spLocks/>
              </p:cNvSpPr>
              <p:nvPr/>
            </p:nvSpPr>
            <p:spPr bwMode="auto">
              <a:xfrm>
                <a:off x="2290" y="2523"/>
                <a:ext cx="590" cy="1315"/>
              </a:xfrm>
              <a:custGeom>
                <a:avLst/>
                <a:gdLst/>
                <a:ahLst/>
                <a:cxnLst>
                  <a:cxn ang="0">
                    <a:pos x="590" y="317"/>
                  </a:cxn>
                  <a:cxn ang="0">
                    <a:pos x="590" y="0"/>
                  </a:cxn>
                  <a:cxn ang="0">
                    <a:pos x="0" y="1315"/>
                  </a:cxn>
                </a:cxnLst>
                <a:rect l="0" t="0" r="r" b="b"/>
                <a:pathLst>
                  <a:path w="590" h="1315">
                    <a:moveTo>
                      <a:pt x="590" y="317"/>
                    </a:moveTo>
                    <a:lnTo>
                      <a:pt x="590" y="0"/>
                    </a:lnTo>
                    <a:lnTo>
                      <a:pt x="0" y="1315"/>
                    </a:lnTo>
                  </a:path>
                </a:pathLst>
              </a:custGeom>
              <a:noFill/>
              <a:ln w="38100" cmpd="sng">
                <a:solidFill>
                  <a:srgbClr val="00FF00">
                    <a:alpha val="50196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516" name="Freeform 76"/>
              <p:cNvSpPr>
                <a:spLocks/>
              </p:cNvSpPr>
              <p:nvPr/>
            </p:nvSpPr>
            <p:spPr bwMode="auto">
              <a:xfrm>
                <a:off x="2290" y="2520"/>
                <a:ext cx="590" cy="1318"/>
              </a:xfrm>
              <a:custGeom>
                <a:avLst/>
                <a:gdLst/>
                <a:ahLst/>
                <a:cxnLst>
                  <a:cxn ang="0">
                    <a:pos x="590" y="320"/>
                  </a:cxn>
                  <a:cxn ang="0">
                    <a:pos x="458" y="0"/>
                  </a:cxn>
                  <a:cxn ang="0">
                    <a:pos x="0" y="1318"/>
                  </a:cxn>
                </a:cxnLst>
                <a:rect l="0" t="0" r="r" b="b"/>
                <a:pathLst>
                  <a:path w="590" h="1318">
                    <a:moveTo>
                      <a:pt x="590" y="320"/>
                    </a:moveTo>
                    <a:lnTo>
                      <a:pt x="458" y="0"/>
                    </a:lnTo>
                    <a:lnTo>
                      <a:pt x="0" y="1318"/>
                    </a:lnTo>
                  </a:path>
                </a:pathLst>
              </a:custGeom>
              <a:noFill/>
              <a:ln w="38100" cmpd="sng">
                <a:solidFill>
                  <a:srgbClr val="00FF00">
                    <a:alpha val="50196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517" name="Freeform 77"/>
              <p:cNvSpPr>
                <a:spLocks/>
              </p:cNvSpPr>
              <p:nvPr/>
            </p:nvSpPr>
            <p:spPr bwMode="auto">
              <a:xfrm>
                <a:off x="2290" y="2568"/>
                <a:ext cx="590" cy="1270"/>
              </a:xfrm>
              <a:custGeom>
                <a:avLst/>
                <a:gdLst/>
                <a:ahLst/>
                <a:cxnLst>
                  <a:cxn ang="0">
                    <a:pos x="590" y="272"/>
                  </a:cxn>
                  <a:cxn ang="0">
                    <a:pos x="318" y="0"/>
                  </a:cxn>
                  <a:cxn ang="0">
                    <a:pos x="0" y="1270"/>
                  </a:cxn>
                </a:cxnLst>
                <a:rect l="0" t="0" r="r" b="b"/>
                <a:pathLst>
                  <a:path w="590" h="1270">
                    <a:moveTo>
                      <a:pt x="590" y="272"/>
                    </a:moveTo>
                    <a:lnTo>
                      <a:pt x="318" y="0"/>
                    </a:lnTo>
                    <a:lnTo>
                      <a:pt x="0" y="1270"/>
                    </a:lnTo>
                  </a:path>
                </a:pathLst>
              </a:custGeom>
              <a:noFill/>
              <a:ln w="38100" cmpd="sng">
                <a:solidFill>
                  <a:srgbClr val="00FF00">
                    <a:alpha val="50196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518" name="Freeform 78"/>
              <p:cNvSpPr>
                <a:spLocks/>
              </p:cNvSpPr>
              <p:nvPr/>
            </p:nvSpPr>
            <p:spPr bwMode="auto">
              <a:xfrm>
                <a:off x="2290" y="2659"/>
                <a:ext cx="590" cy="1179"/>
              </a:xfrm>
              <a:custGeom>
                <a:avLst/>
                <a:gdLst/>
                <a:ahLst/>
                <a:cxnLst>
                  <a:cxn ang="0">
                    <a:pos x="590" y="181"/>
                  </a:cxn>
                  <a:cxn ang="0">
                    <a:pos x="159" y="0"/>
                  </a:cxn>
                  <a:cxn ang="0">
                    <a:pos x="0" y="1179"/>
                  </a:cxn>
                </a:cxnLst>
                <a:rect l="0" t="0" r="r" b="b"/>
                <a:pathLst>
                  <a:path w="590" h="1179">
                    <a:moveTo>
                      <a:pt x="590" y="181"/>
                    </a:moveTo>
                    <a:lnTo>
                      <a:pt x="159" y="0"/>
                    </a:lnTo>
                    <a:lnTo>
                      <a:pt x="0" y="1179"/>
                    </a:lnTo>
                  </a:path>
                </a:pathLst>
              </a:custGeom>
              <a:noFill/>
              <a:ln w="38100" cmpd="sng">
                <a:solidFill>
                  <a:srgbClr val="00FF00">
                    <a:alpha val="50196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519" name="Freeform 79"/>
              <p:cNvSpPr>
                <a:spLocks/>
              </p:cNvSpPr>
              <p:nvPr/>
            </p:nvSpPr>
            <p:spPr bwMode="auto">
              <a:xfrm>
                <a:off x="2245" y="2840"/>
                <a:ext cx="635" cy="998"/>
              </a:xfrm>
              <a:custGeom>
                <a:avLst/>
                <a:gdLst/>
                <a:ahLst/>
                <a:cxnLst>
                  <a:cxn ang="0">
                    <a:pos x="635" y="0"/>
                  </a:cxn>
                  <a:cxn ang="0">
                    <a:pos x="0" y="0"/>
                  </a:cxn>
                  <a:cxn ang="0">
                    <a:pos x="45" y="998"/>
                  </a:cxn>
                </a:cxnLst>
                <a:rect l="0" t="0" r="r" b="b"/>
                <a:pathLst>
                  <a:path w="635" h="998">
                    <a:moveTo>
                      <a:pt x="635" y="0"/>
                    </a:moveTo>
                    <a:lnTo>
                      <a:pt x="0" y="0"/>
                    </a:lnTo>
                    <a:lnTo>
                      <a:pt x="45" y="998"/>
                    </a:lnTo>
                  </a:path>
                </a:pathLst>
              </a:custGeom>
              <a:noFill/>
              <a:ln w="38100" cmpd="sng">
                <a:solidFill>
                  <a:srgbClr val="00FF00">
                    <a:alpha val="50196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4" name="グループ化 203"/>
            <p:cNvGrpSpPr/>
            <p:nvPr/>
          </p:nvGrpSpPr>
          <p:grpSpPr>
            <a:xfrm flipH="1">
              <a:off x="4680012" y="3933056"/>
              <a:ext cx="1116124" cy="792088"/>
              <a:chOff x="3311860" y="3933056"/>
              <a:chExt cx="1116124" cy="792088"/>
            </a:xfrm>
          </p:grpSpPr>
          <p:sp>
            <p:nvSpPr>
              <p:cNvPr id="205" name="Line 83"/>
              <p:cNvSpPr>
                <a:spLocks noChangeShapeType="1"/>
              </p:cNvSpPr>
              <p:nvPr/>
            </p:nvSpPr>
            <p:spPr bwMode="auto">
              <a:xfrm flipH="1">
                <a:off x="4211960" y="3933056"/>
                <a:ext cx="216024" cy="36004"/>
              </a:xfrm>
              <a:prstGeom prst="line">
                <a:avLst/>
              </a:prstGeom>
              <a:noFill/>
              <a:ln w="57150">
                <a:solidFill>
                  <a:srgbClr val="FF9900">
                    <a:alpha val="85001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" name="Line 84"/>
              <p:cNvSpPr>
                <a:spLocks noChangeShapeType="1"/>
              </p:cNvSpPr>
              <p:nvPr/>
            </p:nvSpPr>
            <p:spPr bwMode="auto">
              <a:xfrm flipH="1">
                <a:off x="3959932" y="3969060"/>
                <a:ext cx="252028" cy="108012"/>
              </a:xfrm>
              <a:prstGeom prst="line">
                <a:avLst/>
              </a:prstGeom>
              <a:noFill/>
              <a:ln w="57150">
                <a:solidFill>
                  <a:srgbClr val="FF9900">
                    <a:alpha val="85001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" name="Line 85"/>
              <p:cNvSpPr>
                <a:spLocks noChangeShapeType="1"/>
              </p:cNvSpPr>
              <p:nvPr/>
            </p:nvSpPr>
            <p:spPr bwMode="auto">
              <a:xfrm flipH="1">
                <a:off x="3671900" y="4113076"/>
                <a:ext cx="252028" cy="178770"/>
              </a:xfrm>
              <a:prstGeom prst="line">
                <a:avLst/>
              </a:prstGeom>
              <a:noFill/>
              <a:ln w="57150">
                <a:solidFill>
                  <a:srgbClr val="FF9900">
                    <a:alpha val="85001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" name="Line 86"/>
              <p:cNvSpPr>
                <a:spLocks noChangeShapeType="1"/>
              </p:cNvSpPr>
              <p:nvPr/>
            </p:nvSpPr>
            <p:spPr bwMode="auto">
              <a:xfrm flipH="1">
                <a:off x="3311860" y="4329100"/>
                <a:ext cx="324036" cy="396044"/>
              </a:xfrm>
              <a:prstGeom prst="line">
                <a:avLst/>
              </a:prstGeom>
              <a:noFill/>
              <a:ln w="57150">
                <a:solidFill>
                  <a:srgbClr val="FF9900">
                    <a:alpha val="85001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cxnSp>
        <p:nvCxnSpPr>
          <p:cNvPr id="218" name="直線矢印コネクタ 217"/>
          <p:cNvCxnSpPr/>
          <p:nvPr/>
        </p:nvCxnSpPr>
        <p:spPr>
          <a:xfrm rot="10800000" flipV="1">
            <a:off x="7344308" y="3537012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グループ化 231"/>
          <p:cNvGrpSpPr/>
          <p:nvPr/>
        </p:nvGrpSpPr>
        <p:grpSpPr>
          <a:xfrm>
            <a:off x="467544" y="1700760"/>
            <a:ext cx="6984936" cy="3384470"/>
            <a:chOff x="467544" y="1700760"/>
            <a:chExt cx="6984936" cy="3384470"/>
          </a:xfrm>
        </p:grpSpPr>
        <p:grpSp>
          <p:nvGrpSpPr>
            <p:cNvPr id="179" name="グループ化 178"/>
            <p:cNvGrpSpPr/>
            <p:nvPr/>
          </p:nvGrpSpPr>
          <p:grpSpPr>
            <a:xfrm>
              <a:off x="1691680" y="1700760"/>
              <a:ext cx="5760800" cy="3384470"/>
              <a:chOff x="1691600" y="1700760"/>
              <a:chExt cx="5760800" cy="3384470"/>
            </a:xfrm>
          </p:grpSpPr>
          <p:cxnSp>
            <p:nvCxnSpPr>
              <p:cNvPr id="94" name="直線コネクタ 93"/>
              <p:cNvCxnSpPr/>
              <p:nvPr/>
            </p:nvCxnSpPr>
            <p:spPr>
              <a:xfrm rot="10800000">
                <a:off x="1763610" y="3933070"/>
                <a:ext cx="2808390" cy="57608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/>
              <p:cNvCxnSpPr/>
              <p:nvPr/>
            </p:nvCxnSpPr>
            <p:spPr>
              <a:xfrm rot="10800000">
                <a:off x="2195670" y="2924930"/>
                <a:ext cx="2376330" cy="158422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/>
              <p:cNvCxnSpPr/>
              <p:nvPr/>
            </p:nvCxnSpPr>
            <p:spPr>
              <a:xfrm rot="16200000" flipV="1">
                <a:off x="2591725" y="2528875"/>
                <a:ext cx="2376330" cy="158422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 rot="16200000" flipV="1">
                <a:off x="2879765" y="2816915"/>
                <a:ext cx="2808390" cy="57608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/>
              <p:nvPr/>
            </p:nvCxnSpPr>
            <p:spPr>
              <a:xfrm rot="5400000" flipH="1" flipV="1">
                <a:off x="3455845" y="2816915"/>
                <a:ext cx="2808390" cy="57608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/>
              <p:cNvCxnSpPr/>
              <p:nvPr/>
            </p:nvCxnSpPr>
            <p:spPr>
              <a:xfrm rot="5400000" flipH="1" flipV="1">
                <a:off x="4175945" y="2528875"/>
                <a:ext cx="2376330" cy="158422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 flipV="1">
                <a:off x="4572000" y="2924930"/>
                <a:ext cx="2376330" cy="158422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 flipV="1">
                <a:off x="4572000" y="3933070"/>
                <a:ext cx="2808390" cy="57608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コネクタ 171"/>
              <p:cNvCxnSpPr/>
              <p:nvPr/>
            </p:nvCxnSpPr>
            <p:spPr>
              <a:xfrm rot="10800000" flipV="1">
                <a:off x="1691600" y="4509150"/>
                <a:ext cx="2880400" cy="57608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コネクタ 174"/>
              <p:cNvCxnSpPr/>
              <p:nvPr/>
            </p:nvCxnSpPr>
            <p:spPr>
              <a:xfrm>
                <a:off x="4572000" y="4509150"/>
                <a:ext cx="2880400" cy="57608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0" name="Text Box 59"/>
            <p:cNvSpPr txBox="1">
              <a:spLocks noChangeArrowheads="1"/>
            </p:cNvSpPr>
            <p:nvPr/>
          </p:nvSpPr>
          <p:spPr bwMode="auto">
            <a:xfrm>
              <a:off x="467544" y="1952836"/>
              <a:ext cx="172354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ja-JP" dirty="0" smtClean="0">
                  <a:solidFill>
                    <a:srgbClr val="0000FF"/>
                  </a:solidFill>
                </a:rPr>
                <a:t>Projection onto</a:t>
              </a:r>
            </a:p>
            <a:p>
              <a:pPr algn="l"/>
              <a:r>
                <a:rPr lang="en-US" altLang="ja-JP" dirty="0" smtClean="0">
                  <a:solidFill>
                    <a:srgbClr val="0000FF"/>
                  </a:solidFill>
                </a:rPr>
                <a:t>the </a:t>
              </a:r>
              <a:r>
                <a:rPr lang="en-US" altLang="ja-JP" sz="1800" dirty="0" smtClean="0">
                  <a:solidFill>
                    <a:srgbClr val="0000FF"/>
                  </a:solidFill>
                </a:rPr>
                <a:t>ellipsoid</a:t>
              </a:r>
              <a:endParaRPr lang="en-US" altLang="ja-JP" sz="1800" dirty="0">
                <a:solidFill>
                  <a:srgbClr val="0000FF"/>
                </a:solidFill>
              </a:endParaRPr>
            </a:p>
          </p:txBody>
        </p:sp>
        <p:cxnSp>
          <p:nvCxnSpPr>
            <p:cNvPr id="221" name="直線矢印コネクタ 220"/>
            <p:cNvCxnSpPr/>
            <p:nvPr/>
          </p:nvCxnSpPr>
          <p:spPr>
            <a:xfrm rot="16200000" flipH="1">
              <a:off x="1889702" y="2474894"/>
              <a:ext cx="648072" cy="4680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467" name="Line 27"/>
          <p:cNvSpPr>
            <a:spLocks noChangeShapeType="1"/>
          </p:cNvSpPr>
          <p:nvPr/>
        </p:nvSpPr>
        <p:spPr bwMode="auto">
          <a:xfrm flipH="1">
            <a:off x="1691600" y="4516438"/>
            <a:ext cx="2879725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37" name="図 136" descr="mirrors_sideview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825044"/>
            <a:ext cx="2664296" cy="1001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Turtleback reflector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pic>
        <p:nvPicPr>
          <p:cNvPr id="5" name="図 4" descr="mirrors_sideview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490" y="3717040"/>
            <a:ext cx="3312460" cy="957959"/>
          </a:xfrm>
          <a:prstGeom prst="rect">
            <a:avLst/>
          </a:prstGeom>
        </p:spPr>
      </p:pic>
      <p:pic>
        <p:nvPicPr>
          <p:cNvPr id="6" name="図 5" descr="mirrors_upperview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490" y="1484730"/>
            <a:ext cx="3387172" cy="2162993"/>
          </a:xfrm>
          <a:prstGeom prst="rect">
            <a:avLst/>
          </a:prstGeom>
        </p:spPr>
      </p:pic>
      <p:pic>
        <p:nvPicPr>
          <p:cNvPr id="7" name="コンテンツ プレースホルダ 5" descr="mirrors_overview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71500" y="4625690"/>
            <a:ext cx="3259401" cy="2016280"/>
          </a:xfrm>
        </p:spPr>
      </p:pic>
      <p:pic>
        <p:nvPicPr>
          <p:cNvPr id="8" name="図 7" descr="midorigam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580" y="4149100"/>
            <a:ext cx="2694480" cy="3031290"/>
          </a:xfrm>
          <a:prstGeom prst="rect">
            <a:avLst/>
          </a:prstGeom>
        </p:spPr>
      </p:pic>
      <p:pic>
        <p:nvPicPr>
          <p:cNvPr id="9" name="Picture 28" descr="mirror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100" y="1196690"/>
            <a:ext cx="3168440" cy="2377201"/>
          </a:xfrm>
          <a:prstGeom prst="rect">
            <a:avLst/>
          </a:prstGeom>
          <a:noFill/>
        </p:spPr>
      </p:pic>
      <p:pic>
        <p:nvPicPr>
          <p:cNvPr id="10" name="Picture 4" descr="sphere"/>
          <p:cNvPicPr>
            <a:picLocks noChangeAspect="1" noChangeArrowheads="1"/>
          </p:cNvPicPr>
          <p:nvPr/>
        </p:nvPicPr>
        <p:blipFill>
          <a:blip r:embed="rId7" cstate="print">
            <a:lum bright="28000" contrast="40000"/>
          </a:blip>
          <a:srcRect/>
          <a:stretch>
            <a:fillRect/>
          </a:stretch>
        </p:blipFill>
        <p:spPr bwMode="auto">
          <a:xfrm>
            <a:off x="5292100" y="4005080"/>
            <a:ext cx="3168440" cy="2376541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5576853" y="6318683"/>
            <a:ext cx="259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Simulation by POV-Ray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63327" y="3501010"/>
            <a:ext cx="26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View from a real camera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 make turtleback reflector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5" name="コンテンツ プレースホルダ 5" descr="one_mirror_before_c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964" y="1412720"/>
            <a:ext cx="1764196" cy="1857049"/>
          </a:xfrm>
          <a:prstGeom prst="rect">
            <a:avLst/>
          </a:prstGeom>
        </p:spPr>
      </p:pic>
      <p:pic>
        <p:nvPicPr>
          <p:cNvPr id="7" name="図 6" descr="mirror_c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940" y="1412720"/>
            <a:ext cx="2412100" cy="1872208"/>
          </a:xfrm>
          <a:prstGeom prst="rect">
            <a:avLst/>
          </a:prstGeom>
        </p:spPr>
      </p:pic>
      <p:pic>
        <p:nvPicPr>
          <p:cNvPr id="8" name="図 7" descr="mirror_ken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4263" y="1412720"/>
            <a:ext cx="2496277" cy="1872208"/>
          </a:xfrm>
          <a:prstGeom prst="rect">
            <a:avLst/>
          </a:prstGeom>
        </p:spPr>
      </p:pic>
      <p:pic>
        <p:nvPicPr>
          <p:cNvPr id="15" name="Picture 4" descr="貼り付ける形に並べた鏡(gamma補正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90" y="3789053"/>
            <a:ext cx="2611104" cy="204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6876364" y="325820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Grind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96044" y="325820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Cut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7990" y="32222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First-surface mirror</a:t>
            </a:r>
            <a:endParaRPr kumimoji="1" lang="ja-JP" altLang="en-US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4" y="3573044"/>
            <a:ext cx="2555776" cy="235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 descr="mirror_frame_desig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744" y="3789054"/>
            <a:ext cx="2736466" cy="2051952"/>
          </a:xfrm>
          <a:prstGeom prst="rect">
            <a:avLst/>
          </a:prstGeom>
          <a:noFill/>
        </p:spPr>
      </p:pic>
      <p:sp>
        <p:nvSpPr>
          <p:cNvPr id="13" name="右矢印 12"/>
          <p:cNvSpPr/>
          <p:nvPr/>
        </p:nvSpPr>
        <p:spPr bwMode="auto">
          <a:xfrm>
            <a:off x="2726170" y="2142062"/>
            <a:ext cx="333770" cy="350774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十字形 17"/>
          <p:cNvSpPr/>
          <p:nvPr/>
        </p:nvSpPr>
        <p:spPr bwMode="auto">
          <a:xfrm>
            <a:off x="2915770" y="4653194"/>
            <a:ext cx="359966" cy="359996"/>
          </a:xfrm>
          <a:prstGeom prst="plus">
            <a:avLst>
              <a:gd name="adj" fmla="val 3467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等号 19"/>
          <p:cNvSpPr/>
          <p:nvPr/>
        </p:nvSpPr>
        <p:spPr bwMode="auto">
          <a:xfrm>
            <a:off x="6156220" y="4653194"/>
            <a:ext cx="359876" cy="359996"/>
          </a:xfrm>
          <a:prstGeom prst="mathEqual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3843" y="580527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Planar mirrors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17612" y="579598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Plastic frame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669617" y="5805278"/>
            <a:ext cx="215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Turtleback reflector</a:t>
            </a:r>
          </a:p>
          <a:p>
            <a:pPr algn="ctr"/>
            <a:r>
              <a:rPr lang="en-US" altLang="ja-JP" dirty="0" smtClean="0"/>
              <a:t>(cost: 50US$)</a:t>
            </a:r>
            <a:endParaRPr kumimoji="1" lang="ja-JP" altLang="en-US" dirty="0"/>
          </a:p>
        </p:txBody>
      </p:sp>
      <p:sp>
        <p:nvSpPr>
          <p:cNvPr id="25" name="右矢印 24"/>
          <p:cNvSpPr/>
          <p:nvPr/>
        </p:nvSpPr>
        <p:spPr bwMode="auto">
          <a:xfrm>
            <a:off x="5560840" y="2142062"/>
            <a:ext cx="333770" cy="350774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SPG-Arial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 bwMode="auto">
        <a:noFill/>
        <a:ln w="9525">
          <a:solidFill>
            <a:srgbClr val="0000FF"/>
          </a:solidFill>
          <a:prstDash val="solid"/>
          <a:round/>
          <a:headEnd/>
          <a:tailEnd/>
        </a:ln>
      </a:spPr>
      <a:bodyPr rtlCol="0" anchor="ctr"/>
      <a:lstStyle>
        <a:defPPr algn="ctr">
          <a:defRPr kumimoji="1"/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3518</TotalTime>
  <Words>664</Words>
  <Application>Microsoft Office PowerPoint</Application>
  <PresentationFormat>画面に合わせる (4:3)</PresentationFormat>
  <Paragraphs>298</Paragraphs>
  <Slides>25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アーバン</vt:lpstr>
      <vt:lpstr>Hemispherical Confocal Imaging using Turtleback Reflector</vt:lpstr>
      <vt:lpstr>Motivation</vt:lpstr>
      <vt:lpstr>Related works</vt:lpstr>
      <vt:lpstr>Our idea: Hemispherical confocal imaging</vt:lpstr>
      <vt:lpstr>Huge aperture</vt:lpstr>
      <vt:lpstr>Hemispherical synthetic aperture</vt:lpstr>
      <vt:lpstr>Design of polyhedral mirror</vt:lpstr>
      <vt:lpstr>Turtleback reflector</vt:lpstr>
      <vt:lpstr>How to make turtleback reflector</vt:lpstr>
      <vt:lpstr>Overview of the imaging system</vt:lpstr>
      <vt:lpstr>Preliminary experiment (1)</vt:lpstr>
      <vt:lpstr>Preliminary experiment (2)</vt:lpstr>
      <vt:lpstr>Decomposition</vt:lpstr>
      <vt:lpstr>Special illumination</vt:lpstr>
      <vt:lpstr>Focused High Frequency Illumination</vt:lpstr>
      <vt:lpstr>Experimental results of FHFI</vt:lpstr>
      <vt:lpstr>Position of our method</vt:lpstr>
      <vt:lpstr>Conclusion</vt:lpstr>
      <vt:lpstr>スライド 19</vt:lpstr>
      <vt:lpstr>Factorization</vt:lpstr>
      <vt:lpstr>Experimental result of Factorization</vt:lpstr>
      <vt:lpstr>Factorization</vt:lpstr>
      <vt:lpstr>Design of Turtleback reflector</vt:lpstr>
      <vt:lpstr>Turtleback reflector</vt:lpstr>
      <vt:lpstr>Captured image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mukaigaw</dc:creator>
  <cp:lastModifiedBy>User</cp:lastModifiedBy>
  <cp:revision>164</cp:revision>
  <dcterms:created xsi:type="dcterms:W3CDTF">2010-10-21T08:43:11Z</dcterms:created>
  <dcterms:modified xsi:type="dcterms:W3CDTF">2010-11-17T12:56:04Z</dcterms:modified>
</cp:coreProperties>
</file>