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52" r:id="rId1"/>
  </p:sldMasterIdLst>
  <p:notesMasterIdLst>
    <p:notesMasterId r:id="rId42"/>
  </p:notesMasterIdLst>
  <p:handoutMasterIdLst>
    <p:handoutMasterId r:id="rId43"/>
  </p:handoutMasterIdLst>
  <p:sldIdLst>
    <p:sldId id="522" r:id="rId2"/>
    <p:sldId id="478" r:id="rId3"/>
    <p:sldId id="447" r:id="rId4"/>
    <p:sldId id="479" r:id="rId5"/>
    <p:sldId id="449" r:id="rId6"/>
    <p:sldId id="496" r:id="rId7"/>
    <p:sldId id="485" r:id="rId8"/>
    <p:sldId id="482" r:id="rId9"/>
    <p:sldId id="484" r:id="rId10"/>
    <p:sldId id="483" r:id="rId11"/>
    <p:sldId id="518" r:id="rId12"/>
    <p:sldId id="519" r:id="rId13"/>
    <p:sldId id="490" r:id="rId14"/>
    <p:sldId id="520" r:id="rId15"/>
    <p:sldId id="540" r:id="rId16"/>
    <p:sldId id="463" r:id="rId17"/>
    <p:sldId id="521" r:id="rId18"/>
    <p:sldId id="464" r:id="rId19"/>
    <p:sldId id="515" r:id="rId20"/>
    <p:sldId id="461" r:id="rId21"/>
    <p:sldId id="466" r:id="rId22"/>
    <p:sldId id="467" r:id="rId23"/>
    <p:sldId id="468" r:id="rId24"/>
    <p:sldId id="469" r:id="rId25"/>
    <p:sldId id="538" r:id="rId26"/>
    <p:sldId id="539" r:id="rId27"/>
    <p:sldId id="500" r:id="rId28"/>
    <p:sldId id="501" r:id="rId29"/>
    <p:sldId id="502" r:id="rId30"/>
    <p:sldId id="503" r:id="rId31"/>
    <p:sldId id="509" r:id="rId32"/>
    <p:sldId id="506" r:id="rId33"/>
    <p:sldId id="470" r:id="rId34"/>
    <p:sldId id="495" r:id="rId35"/>
    <p:sldId id="471" r:id="rId36"/>
    <p:sldId id="472" r:id="rId37"/>
    <p:sldId id="493" r:id="rId38"/>
    <p:sldId id="537" r:id="rId39"/>
    <p:sldId id="477" r:id="rId40"/>
    <p:sldId id="517" r:id="rId41"/>
  </p:sldIdLst>
  <p:sldSz cx="9144000" cy="5143500" type="screen16x9"/>
  <p:notesSz cx="6805613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9A3"/>
    <a:srgbClr val="F37437"/>
    <a:srgbClr val="C3D841"/>
    <a:srgbClr val="9D3335"/>
    <a:srgbClr val="3D50A0"/>
    <a:srgbClr val="3679B4"/>
    <a:srgbClr val="FF00FF"/>
    <a:srgbClr val="B8AFA5"/>
    <a:srgbClr val="FF0000"/>
    <a:srgbClr val="FFF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1" autoAdjust="0"/>
    <p:restoredTop sz="71995" autoAdjust="0"/>
  </p:normalViewPr>
  <p:slideViewPr>
    <p:cSldViewPr snapToGrid="0" snapToObjects="1">
      <p:cViewPr varScale="1">
        <p:scale>
          <a:sx n="109" d="100"/>
          <a:sy n="109" d="100"/>
        </p:scale>
        <p:origin x="1974" y="9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3.emf"/><Relationship Id="rId1" Type="http://schemas.openxmlformats.org/officeDocument/2006/relationships/image" Target="../media/image46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3.emf"/><Relationship Id="rId1" Type="http://schemas.openxmlformats.org/officeDocument/2006/relationships/image" Target="../media/image46.emf"/><Relationship Id="rId4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4" Type="http://schemas.openxmlformats.org/officeDocument/2006/relationships/image" Target="../media/image5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141DC-3DFF-AF43-8CA4-2B091722B53B}" type="datetime1">
              <a:rPr kumimoji="1" lang="ja-JP" altLang="en-US" smtClean="0"/>
              <a:t>2016/5/23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48BA6-74EF-B143-A2D1-20709C0681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4874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2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C333A-A428-3140-A1E9-1CD5F3106804}" type="datetime1">
              <a:rPr kumimoji="1" lang="ja-JP" altLang="en-US" smtClean="0"/>
              <a:t>2016/5/23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83306"/>
            <a:ext cx="5444490" cy="3913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C5792-5BEE-4395-9A2E-BA8532894D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746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Thank</a:t>
            </a:r>
            <a:r>
              <a:rPr kumimoji="1" lang="en-US" altLang="ja-JP" baseline="0" dirty="0"/>
              <a:t> you for introduction, and good morning everyone.</a:t>
            </a:r>
          </a:p>
          <a:p>
            <a:r>
              <a:rPr kumimoji="1" lang="en-US" altLang="ja-JP" baseline="0" dirty="0"/>
              <a:t>I’m Hajime Mihara from Nara Institute of Science and Technology in Japan.</a:t>
            </a:r>
          </a:p>
          <a:p>
            <a:r>
              <a:rPr kumimoji="1" lang="en-US" altLang="ja-JP" baseline="0" dirty="0"/>
              <a:t>Today, I’d like to talk about our work, 4D light field segmentation with spatial and angular consistencies.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955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After</a:t>
            </a:r>
            <a:r>
              <a:rPr kumimoji="1" lang="en-US" altLang="ja-JP" baseline="0" dirty="0"/>
              <a:t> that, the color of the Angry Bird is changed.</a:t>
            </a:r>
          </a:p>
          <a:p>
            <a:r>
              <a:rPr kumimoji="1" lang="en-US" altLang="ja-JP" baseline="0" dirty="0"/>
              <a:t>Our segmentation method contributes the efficient light field editing via semi automatic region selection.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472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Prior work </a:t>
            </a:r>
            <a:r>
              <a:rPr kumimoji="1" lang="en-US" altLang="ja-JP" baseline="0" dirty="0"/>
              <a:t>about interface of light field editing by </a:t>
            </a:r>
            <a:r>
              <a:rPr kumimoji="1" lang="en-US" altLang="ja-JP" baseline="0" dirty="0" err="1"/>
              <a:t>Jarabo</a:t>
            </a:r>
            <a:r>
              <a:rPr kumimoji="1" lang="en-US" altLang="ja-JP" baseline="0" dirty="0"/>
              <a:t>, states that</a:t>
            </a:r>
          </a:p>
          <a:p>
            <a:r>
              <a:rPr kumimoji="1" lang="en-US" altLang="ja-JP" baseline="0" dirty="0"/>
              <a:t>“Editing light fields are challenging task”.</a:t>
            </a:r>
          </a:p>
          <a:p>
            <a:r>
              <a:rPr kumimoji="1" lang="en-US" altLang="ja-JP" baseline="0" dirty="0"/>
              <a:t>They introduced three difficulties.</a:t>
            </a:r>
          </a:p>
          <a:p>
            <a:r>
              <a:rPr kumimoji="1" lang="en-US" altLang="ja-JP" baseline="0" dirty="0"/>
              <a:t>Firstly, there are no interfaces for 4D editing.</a:t>
            </a:r>
          </a:p>
          <a:p>
            <a:r>
              <a:rPr kumimoji="1" lang="en-US" altLang="ja-JP" baseline="0" dirty="0"/>
              <a:t>Secondly, software must use depth to minimize redundancy for user interaction.</a:t>
            </a:r>
          </a:p>
          <a:p>
            <a:r>
              <a:rPr kumimoji="1" lang="en-US" altLang="ja-JP" baseline="0" dirty="0"/>
              <a:t>Thirdly, the local edit on a light field needs to preserve the coherency in the entire light field.</a:t>
            </a:r>
          </a:p>
          <a:p>
            <a:r>
              <a:rPr kumimoji="1" lang="en-US" altLang="ja-JP" baseline="0" dirty="0"/>
              <a:t>So, we solve these difficulties.</a:t>
            </a:r>
          </a:p>
          <a:p>
            <a:r>
              <a:rPr kumimoji="1" lang="en-US" altLang="ja-JP" baseline="0" dirty="0"/>
              <a:t>I will explain how to solve them.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28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first</a:t>
            </a:r>
            <a:r>
              <a:rPr kumimoji="1" lang="en-US" altLang="ja-JP" baseline="0" dirty="0"/>
              <a:t> problem is about interface.</a:t>
            </a:r>
          </a:p>
          <a:p>
            <a:r>
              <a:rPr kumimoji="1" lang="en-US" altLang="ja-JP" baseline="0" dirty="0"/>
              <a:t>We solve by asking user to input seeds on only central 2D image.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100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we can usually use only 2D input device like mouse or pen tablet, light field data inherently has 4 dimensional data.</a:t>
            </a:r>
            <a:endParaRPr kumimoji="1" lang="ja-JP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altLang="ja-JP" baseline="0" dirty="0"/>
              <a:t>Interfaces that can edit 4 dimensional data can not to be realized easily.</a:t>
            </a:r>
          </a:p>
          <a:p>
            <a:r>
              <a:rPr kumimoji="1" lang="en-US" altLang="ja-JP" baseline="0" dirty="0"/>
              <a:t>So we built this method to require user input to only one 2D image from the light field.</a:t>
            </a:r>
          </a:p>
          <a:p>
            <a:r>
              <a:rPr kumimoji="1" lang="en-US" altLang="ja-JP" baseline="0" dirty="0"/>
              <a:t>Inputs of our method are 4D light field and seeds for only one image.</a:t>
            </a:r>
          </a:p>
          <a:p>
            <a:r>
              <a:rPr kumimoji="1" lang="en-US" altLang="ja-JP" baseline="0" dirty="0"/>
              <a:t>From only a few interaction, the segmented light field can be obtained.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I will mention that how to use the seeds for the segmentation.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80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</a:t>
            </a:r>
            <a:r>
              <a:rPr kumimoji="1" lang="en-US" altLang="ja-JP" baseline="0" dirty="0"/>
              <a:t> difficulty is that Software must use depth to minimize redundancy for user.</a:t>
            </a:r>
          </a:p>
          <a:p>
            <a:r>
              <a:rPr kumimoji="1" lang="en-US" altLang="ja-JP" baseline="0" dirty="0"/>
              <a:t>We propose propagating seeds to other images based on color and estimated depth.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628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2D image segmentation, such as </a:t>
            </a:r>
            <a:r>
              <a:rPr kumimoji="1" lang="en-US" altLang="ja-JP" dirty="0" err="1"/>
              <a:t>GrabCut</a:t>
            </a:r>
            <a:r>
              <a:rPr kumimoji="1" lang="en-US" altLang="ja-JP" dirty="0"/>
              <a:t>,</a:t>
            </a:r>
            <a:r>
              <a:rPr kumimoji="1" lang="en-US" altLang="ja-JP" baseline="0" dirty="0"/>
              <a:t> use the color information for the segmentation.</a:t>
            </a:r>
          </a:p>
          <a:p>
            <a:r>
              <a:rPr kumimoji="1" lang="en-US" altLang="ja-JP" baseline="0" dirty="0"/>
              <a:t>On the other hand, in 4D light field, depth information can be estimated.</a:t>
            </a:r>
          </a:p>
          <a:p>
            <a:r>
              <a:rPr kumimoji="1" lang="en-US" altLang="ja-JP" baseline="0" dirty="0">
                <a:solidFill>
                  <a:schemeClr val="accent4"/>
                </a:solidFill>
              </a:rPr>
              <a:t>Depth information is helpful to the robust segmentation.</a:t>
            </a:r>
          </a:p>
          <a:p>
            <a:r>
              <a:rPr kumimoji="1" lang="en-US" altLang="ja-JP" baseline="0" dirty="0"/>
              <a:t>In this research, we define “</a:t>
            </a:r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”, which represents likelihood that the ray will have the label such as foreground or background.</a:t>
            </a:r>
          </a:p>
          <a:p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 is calculated using feature vector by color and depth.</a:t>
            </a:r>
          </a:p>
          <a:p>
            <a:r>
              <a:rPr kumimoji="1" lang="en-US" altLang="ja-JP" baseline="0" dirty="0"/>
              <a:t>For calculating </a:t>
            </a:r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, we use machine learning method.</a:t>
            </a:r>
          </a:p>
          <a:p>
            <a:r>
              <a:rPr kumimoji="1" lang="en-US" altLang="ja-JP" baseline="0" dirty="0"/>
              <a:t>I explain about how to get </a:t>
            </a:r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 using example below.</a:t>
            </a:r>
          </a:p>
          <a:p>
            <a:r>
              <a:rPr kumimoji="1" lang="en-US" altLang="ja-JP" baseline="0" dirty="0"/>
              <a:t>&lt;&lt;laser pointer&gt;&gt;</a:t>
            </a:r>
          </a:p>
          <a:p>
            <a:r>
              <a:rPr kumimoji="1" lang="en-US" altLang="ja-JP" baseline="0" dirty="0"/>
              <a:t>In this example, let’s consider to get </a:t>
            </a:r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 of the butterfly.</a:t>
            </a:r>
          </a:p>
          <a:p>
            <a:r>
              <a:rPr kumimoji="1" lang="en-US" altLang="ja-JP" baseline="0" dirty="0"/>
              <a:t>Here are given seeds by user for one image.</a:t>
            </a:r>
          </a:p>
          <a:p>
            <a:r>
              <a:rPr kumimoji="1" lang="en-US" altLang="ja-JP" baseline="0" dirty="0"/>
              <a:t>Firstly, set the feature vector in brush stroked pixel on butterfly as positive samples.</a:t>
            </a:r>
          </a:p>
          <a:p>
            <a:r>
              <a:rPr kumimoji="1" lang="en-US" altLang="ja-JP" baseline="0" dirty="0"/>
              <a:t>Secondly, set the feature vector in other brush stroked pixels as negative samples.</a:t>
            </a:r>
          </a:p>
          <a:p>
            <a:r>
              <a:rPr kumimoji="1" lang="en-US" altLang="ja-JP" baseline="0" dirty="0"/>
              <a:t>We adopt SVM to get </a:t>
            </a:r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. </a:t>
            </a:r>
          </a:p>
          <a:p>
            <a:r>
              <a:rPr kumimoji="1" lang="en-US" altLang="ja-JP" baseline="0" dirty="0"/>
              <a:t>After training, </a:t>
            </a:r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 is predicted by inputting the feature vector of all rays.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383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For multi label segmentation, </a:t>
            </a:r>
            <a:r>
              <a:rPr kumimoji="1" lang="en-US" altLang="ja-JP" baseline="0" dirty="0" err="1"/>
              <a:t>objectnesses</a:t>
            </a:r>
            <a:r>
              <a:rPr kumimoji="1" lang="en-US" altLang="ja-JP" baseline="0" dirty="0"/>
              <a:t> can be obtained by using multiclass SVMs.</a:t>
            </a:r>
          </a:p>
          <a:p>
            <a:r>
              <a:rPr kumimoji="1" lang="en-US" altLang="ja-JP" baseline="0" dirty="0"/>
              <a:t>We get </a:t>
            </a:r>
            <a:r>
              <a:rPr kumimoji="1" lang="en-US" altLang="ja-JP" baseline="0" dirty="0" err="1"/>
              <a:t>objectnesses</a:t>
            </a:r>
            <a:r>
              <a:rPr kumimoji="1" lang="en-US" altLang="ja-JP" baseline="0" dirty="0"/>
              <a:t> for each labels by using one-vs-rest SVMs.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274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final difficulty</a:t>
            </a:r>
            <a:r>
              <a:rPr kumimoji="1" lang="en-US" altLang="ja-JP" baseline="0" dirty="0"/>
              <a:t> is </a:t>
            </a:r>
          </a:p>
          <a:p>
            <a:r>
              <a:rPr kumimoji="1" lang="en-US" altLang="ja-JP" baseline="0" dirty="0"/>
              <a:t>The local edit on a light field needs to preserve the coherency.</a:t>
            </a:r>
          </a:p>
          <a:p>
            <a:r>
              <a:rPr kumimoji="1" lang="en-US" altLang="ja-JP" baseline="0" dirty="0"/>
              <a:t>Our solution for this problem is Introducing smoothness </a:t>
            </a:r>
            <a:r>
              <a:rPr kumimoji="1" lang="en-US" altLang="ja-JP" baseline="0" dirty="0" err="1"/>
              <a:t>constrants</a:t>
            </a:r>
            <a:r>
              <a:rPr kumimoji="1" lang="en-US" altLang="ja-JP" baseline="0" dirty="0"/>
              <a:t> for </a:t>
            </a:r>
          </a:p>
          <a:p>
            <a:r>
              <a:rPr kumimoji="1" lang="en-US" altLang="ja-JP" baseline="0" dirty="0"/>
              <a:t>Spatial and angular neighbors.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421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</a:t>
            </a:r>
            <a:r>
              <a:rPr kumimoji="1" lang="en-US" altLang="ja-JP" baseline="0" dirty="0"/>
              <a:t> preserve coherency, we bring an assumption,</a:t>
            </a:r>
          </a:p>
          <a:p>
            <a:r>
              <a:rPr kumimoji="1" lang="en-US" altLang="ja-JP" baseline="0" dirty="0"/>
              <a:t>when neighboring rays have similar color, they will have the same label.</a:t>
            </a:r>
          </a:p>
          <a:p>
            <a:r>
              <a:rPr kumimoji="1" lang="en-US" altLang="ja-JP" baseline="0" dirty="0"/>
              <a:t>In our method, we define two types of neighbor rays.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First, we define spatial neighbor.</a:t>
            </a:r>
          </a:p>
          <a:p>
            <a:r>
              <a:rPr kumimoji="1" lang="en-US" altLang="ja-JP" baseline="0" dirty="0"/>
              <a:t>Please look at the left part and pay your attention to around this blue ray.</a:t>
            </a:r>
          </a:p>
          <a:p>
            <a:r>
              <a:rPr kumimoji="1" lang="en-US" altLang="ja-JP" dirty="0"/>
              <a:t>The spatial neighbor of blue ray </a:t>
            </a:r>
            <a:r>
              <a:rPr kumimoji="1" lang="en-US" altLang="ja-JP" baseline="0" dirty="0"/>
              <a:t>are like these orange rays.</a:t>
            </a:r>
          </a:p>
          <a:p>
            <a:r>
              <a:rPr kumimoji="1" lang="en-US" altLang="ja-JP" baseline="0" dirty="0"/>
              <a:t>Spatial neighbor rays are slightly positioned from the blue ray. </a:t>
            </a:r>
          </a:p>
          <a:p>
            <a:r>
              <a:rPr kumimoji="1" lang="en-US" altLang="ja-JP" baseline="0" dirty="0"/>
              <a:t>This idea is similar with 2D segmentation method.</a:t>
            </a:r>
          </a:p>
          <a:p>
            <a:endParaRPr kumimoji="1" lang="en-US" altLang="ja-JP" baseline="0" dirty="0"/>
          </a:p>
          <a:p>
            <a:r>
              <a:rPr kumimoji="1" lang="en-US" altLang="ja-JP" dirty="0"/>
              <a:t>Next,</a:t>
            </a:r>
            <a:r>
              <a:rPr kumimoji="1" lang="en-US" altLang="ja-JP" baseline="0" dirty="0"/>
              <a:t> we define angular neighbor rays.</a:t>
            </a:r>
          </a:p>
          <a:p>
            <a:r>
              <a:rPr kumimoji="1" lang="en-US" altLang="ja-JP" dirty="0"/>
              <a:t>It</a:t>
            </a:r>
            <a:r>
              <a:rPr kumimoji="1" lang="en-US" altLang="ja-JP" baseline="0" dirty="0"/>
              <a:t> is necessary to preserve coherency through 4D light field.</a:t>
            </a:r>
          </a:p>
          <a:p>
            <a:r>
              <a:rPr kumimoji="1" lang="en-US" altLang="ja-JP" baseline="0" dirty="0"/>
              <a:t>Please see the right part and pay your attention to around this blue ray again.</a:t>
            </a:r>
          </a:p>
          <a:p>
            <a:r>
              <a:rPr kumimoji="1" lang="en-US" altLang="ja-JP" dirty="0"/>
              <a:t>The angular neighbor ray of this blue</a:t>
            </a:r>
            <a:r>
              <a:rPr kumimoji="1" lang="en-US" altLang="ja-JP" baseline="0" dirty="0"/>
              <a:t> ray is like these green rays.</a:t>
            </a:r>
          </a:p>
          <a:p>
            <a:r>
              <a:rPr kumimoji="1" lang="en-US" altLang="ja-JP" baseline="0" dirty="0"/>
              <a:t>We define that angular neighbor rays are that directions are slightly different with the blue ray.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These rays have the same label when the colors are similar.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This idea is unique in 4D light field segmentation.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This constraint can help to preserve the segmentation coherency.</a:t>
            </a:r>
          </a:p>
          <a:p>
            <a:endParaRPr kumimoji="1" lang="en-US" altLang="ja-JP" b="1" dirty="0"/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7079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 have explained</a:t>
            </a:r>
            <a:r>
              <a:rPr kumimoji="1" lang="en-US" altLang="ja-JP" baseline="0" dirty="0"/>
              <a:t> the three problems and solutions.</a:t>
            </a:r>
          </a:p>
          <a:p>
            <a:r>
              <a:rPr kumimoji="1" lang="en-US" altLang="ja-JP" baseline="0" dirty="0"/>
              <a:t>Now, I will talk that how to combine these solutions.</a:t>
            </a:r>
          </a:p>
          <a:p>
            <a:r>
              <a:rPr kumimoji="1" lang="en-US" altLang="ja-JP" baseline="0" dirty="0"/>
              <a:t>We solve light field segmentation as energy minimization problem.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267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First,</a:t>
            </a:r>
            <a:r>
              <a:rPr lang="en-US" altLang="ja-JP" baseline="0" dirty="0"/>
              <a:t> as you know, image editing is popular.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Usually, after take the scene with digital camera, people edit the image data using editing software.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Photoshop or GIMP is most famous editing software.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&lt;&lt;play movie&gt;&gt;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This movie is example of efficient image editing.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This example is color manipulating of the red air plane.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These software allow us efficient image editing like this movie.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875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our minimization strategy is similar to 2D image segmentation.</a:t>
            </a:r>
          </a:p>
          <a:p>
            <a:r>
              <a:rPr kumimoji="1" lang="en-US" altLang="ja-JP" baseline="0" dirty="0"/>
              <a:t>The energy function is built by two terms, data term and smoothness term.</a:t>
            </a:r>
          </a:p>
          <a:p>
            <a:r>
              <a:rPr kumimoji="1" lang="en-US" altLang="ja-JP" baseline="0" dirty="0"/>
              <a:t>Data term represents that when the </a:t>
            </a:r>
            <a:r>
              <a:rPr kumimoji="1" lang="en-US" altLang="ja-JP" baseline="0" dirty="0" err="1"/>
              <a:t>objectness</a:t>
            </a:r>
            <a:r>
              <a:rPr kumimoji="1" lang="en-US" altLang="ja-JP" baseline="0" dirty="0"/>
              <a:t> is higher, the ray tend to assigned the label with highest </a:t>
            </a:r>
            <a:r>
              <a:rPr kumimoji="1" lang="en-US" altLang="ja-JP" baseline="0" dirty="0" err="1"/>
              <a:t>obejctness</a:t>
            </a:r>
            <a:r>
              <a:rPr kumimoji="1" lang="en-US" altLang="ja-JP" baseline="0" dirty="0"/>
              <a:t>.</a:t>
            </a:r>
          </a:p>
          <a:p>
            <a:r>
              <a:rPr kumimoji="1" lang="en-US" altLang="ja-JP" baseline="0" dirty="0"/>
              <a:t>Smoothness term represents the assumption that neighboring rays have same label when the colors are similar.</a:t>
            </a:r>
          </a:p>
          <a:p>
            <a:r>
              <a:rPr kumimoji="1" lang="en-US" altLang="ja-JP" baseline="0" dirty="0"/>
              <a:t>This energy function can be minimized graph cut algorithm.</a:t>
            </a:r>
          </a:p>
          <a:p>
            <a:r>
              <a:rPr kumimoji="1" lang="en-US" altLang="ja-JP" baseline="0" dirty="0"/>
              <a:t>After minimization, the optimal labels that satisfy the energy function can be obtained like this.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998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Next, I</a:t>
            </a:r>
            <a:r>
              <a:rPr kumimoji="1" lang="en-US" altLang="ja-JP" baseline="0" dirty="0"/>
              <a:t> would like to present some experimental results.</a:t>
            </a:r>
          </a:p>
          <a:p>
            <a:r>
              <a:rPr kumimoji="1" lang="en-US" altLang="ja-JP" baseline="0" dirty="0"/>
              <a:t>We apply our method for four public datasets by </a:t>
            </a:r>
            <a:r>
              <a:rPr kumimoji="1" lang="en-US" altLang="ja-JP" baseline="0" dirty="0" err="1"/>
              <a:t>Wanner</a:t>
            </a:r>
            <a:r>
              <a:rPr kumimoji="1" lang="en-US" altLang="ja-JP" baseline="0" dirty="0"/>
              <a:t>.</a:t>
            </a:r>
          </a:p>
          <a:p>
            <a:r>
              <a:rPr kumimoji="1" lang="en-US" altLang="ja-JP" baseline="0" dirty="0"/>
              <a:t>These datasets are synthesized by Blender.</a:t>
            </a:r>
          </a:p>
          <a:p>
            <a:r>
              <a:rPr lang="en-US" altLang="ja-JP" dirty="0"/>
              <a:t>Datasets contain brush strokes and ground truth of segmentation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/>
              <a:t>We</a:t>
            </a:r>
            <a:r>
              <a:rPr kumimoji="1" lang="en-US" altLang="ja-JP" baseline="0" dirty="0"/>
              <a:t> compare accuracy with prior work by </a:t>
            </a:r>
            <a:r>
              <a:rPr kumimoji="1" lang="en-US" altLang="ja-JP" baseline="0" dirty="0" err="1"/>
              <a:t>Wanner</a:t>
            </a:r>
            <a:r>
              <a:rPr kumimoji="1" lang="en-US" altLang="ja-JP" baseline="0" dirty="0"/>
              <a:t>.</a:t>
            </a:r>
          </a:p>
          <a:p>
            <a:r>
              <a:rPr kumimoji="1" lang="en-US" altLang="ja-JP" baseline="0" dirty="0"/>
              <a:t>Their method can segment 2D image using 4D light field based on random forest for utilizing color and depth.</a:t>
            </a:r>
          </a:p>
          <a:p>
            <a:r>
              <a:rPr kumimoji="1" lang="en-US" altLang="ja-JP" baseline="0" dirty="0"/>
              <a:t>This method give smoothness by minimizing total variation.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045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result.</a:t>
            </a:r>
          </a:p>
          <a:p>
            <a:r>
              <a:rPr kumimoji="1" lang="en-US" altLang="ja-JP" dirty="0"/>
              <a:t>Our</a:t>
            </a:r>
            <a:r>
              <a:rPr kumimoji="1" lang="en-US" altLang="ja-JP" baseline="0" dirty="0"/>
              <a:t> method can segment the entire light field from only few user input.</a:t>
            </a:r>
          </a:p>
          <a:p>
            <a:r>
              <a:rPr kumimoji="1" lang="en-US" altLang="ja-JP" baseline="0" dirty="0"/>
              <a:t>Comparing with </a:t>
            </a:r>
            <a:r>
              <a:rPr kumimoji="1" lang="en-US" altLang="ja-JP" baseline="0" dirty="0" err="1"/>
              <a:t>Wanner</a:t>
            </a:r>
            <a:r>
              <a:rPr kumimoji="1" lang="en-US" altLang="ja-JP" baseline="0" dirty="0"/>
              <a:t> </a:t>
            </a:r>
            <a:r>
              <a:rPr kumimoji="1" lang="en-US" altLang="ja-JP" baseline="0" dirty="0" err="1"/>
              <a:t>etal</a:t>
            </a:r>
            <a:r>
              <a:rPr kumimoji="1" lang="en-US" altLang="ja-JP" baseline="0" dirty="0"/>
              <a:t>, segmentation quality of ours looks good than </a:t>
            </a:r>
            <a:r>
              <a:rPr kumimoji="1" lang="en-US" altLang="ja-JP" baseline="0" dirty="0" err="1"/>
              <a:t>Wanner</a:t>
            </a:r>
            <a:r>
              <a:rPr kumimoji="1" lang="en-US" altLang="ja-JP" baseline="0" dirty="0"/>
              <a:t> </a:t>
            </a:r>
            <a:r>
              <a:rPr kumimoji="1" lang="en-US" altLang="ja-JP" baseline="0" dirty="0" err="1"/>
              <a:t>etal</a:t>
            </a:r>
            <a:r>
              <a:rPr kumimoji="1" lang="en-US" altLang="ja-JP" baseline="0" dirty="0"/>
              <a:t>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745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</a:t>
            </a:r>
            <a:r>
              <a:rPr kumimoji="1" lang="en-US" altLang="ja-JP" baseline="0" dirty="0"/>
              <a:t>another</a:t>
            </a:r>
            <a:r>
              <a:rPr kumimoji="1" lang="en-US" altLang="ja-JP" dirty="0"/>
              <a:t> result.</a:t>
            </a:r>
          </a:p>
          <a:p>
            <a:r>
              <a:rPr kumimoji="1" lang="en-US" altLang="ja-JP" baseline="0" dirty="0"/>
              <a:t>In this dataset, our method works well too.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017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table shows </a:t>
            </a:r>
            <a:r>
              <a:rPr kumimoji="1" lang="en-US" altLang="ja-JP" baseline="0" dirty="0"/>
              <a:t>result of</a:t>
            </a:r>
            <a:r>
              <a:rPr kumimoji="1" lang="en-US" altLang="ja-JP" dirty="0"/>
              <a:t> numerical evaluation</a:t>
            </a:r>
            <a:r>
              <a:rPr kumimoji="1" lang="en-US" altLang="ja-JP" baseline="0" dirty="0"/>
              <a:t> for the entire light fields.</a:t>
            </a:r>
          </a:p>
          <a:p>
            <a:r>
              <a:rPr kumimoji="1" lang="en-US" altLang="ja-JP" dirty="0"/>
              <a:t>This</a:t>
            </a:r>
            <a:r>
              <a:rPr kumimoji="1" lang="en-US" altLang="ja-JP" baseline="0" dirty="0"/>
              <a:t> result suggests that our segmentation method works well.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469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</a:t>
            </a:r>
            <a:r>
              <a:rPr kumimoji="1" lang="en-US" altLang="ja-JP" baseline="0" dirty="0"/>
              <a:t> right part of the table shows image segmentation accuracy by </a:t>
            </a:r>
            <a:r>
              <a:rPr kumimoji="1" lang="en-US" altLang="ja-JP" baseline="0" dirty="0" err="1"/>
              <a:t>Wanner</a:t>
            </a:r>
            <a:r>
              <a:rPr kumimoji="1" lang="en-US" altLang="ja-JP" baseline="0" dirty="0"/>
              <a:t> and </a:t>
            </a:r>
          </a:p>
          <a:p>
            <a:r>
              <a:rPr kumimoji="1" lang="en-US" altLang="ja-JP" baseline="0" dirty="0"/>
              <a:t>Our segmentation accuracy of center image from light field.</a:t>
            </a:r>
          </a:p>
          <a:p>
            <a:r>
              <a:rPr kumimoji="1" lang="en-US" altLang="ja-JP" baseline="0" dirty="0"/>
              <a:t>From this result, accuracy of our method is as high as </a:t>
            </a:r>
            <a:r>
              <a:rPr kumimoji="1" lang="en-US" altLang="ja-JP" baseline="0" dirty="0" err="1"/>
              <a:t>Wanner’s</a:t>
            </a:r>
            <a:r>
              <a:rPr kumimoji="1" lang="en-US" altLang="ja-JP" baseline="0" dirty="0"/>
              <a:t> method.</a:t>
            </a:r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498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So we can say the result shows that our method can segment entire of light fields in</a:t>
            </a:r>
            <a:r>
              <a:rPr kumimoji="1" lang="ja-JP" altLang="en-US" baseline="0" dirty="0"/>
              <a:t> </a:t>
            </a:r>
            <a:r>
              <a:rPr kumimoji="1" lang="en-US" altLang="ja-JP" baseline="0" dirty="0"/>
              <a:t>high accuracy.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3242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From</a:t>
            </a:r>
            <a:r>
              <a:rPr kumimoji="1" lang="en-US" altLang="ja-JP" baseline="0" dirty="0"/>
              <a:t> now, I show examples of efficient light field editing.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591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It’s same</a:t>
            </a:r>
            <a:r>
              <a:rPr kumimoji="1" lang="en-US" altLang="ja-JP" baseline="0" dirty="0"/>
              <a:t> with light field editing which I show previous.</a:t>
            </a:r>
          </a:p>
          <a:p>
            <a:r>
              <a:rPr kumimoji="1" lang="en-US" altLang="ja-JP" dirty="0"/>
              <a:t>This</a:t>
            </a:r>
            <a:r>
              <a:rPr kumimoji="1" lang="en-US" altLang="ja-JP" baseline="0" dirty="0"/>
              <a:t> is the input light field.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22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User input few seeds to only one</a:t>
            </a:r>
            <a:r>
              <a:rPr kumimoji="1" lang="en-US" altLang="ja-JP" baseline="0" dirty="0"/>
              <a:t> image.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11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recent days, light field</a:t>
            </a:r>
            <a:r>
              <a:rPr kumimoji="1" lang="en-US" altLang="ja-JP" baseline="0" dirty="0"/>
              <a:t> imaging going to be popular by spreading of light field camera such as </a:t>
            </a:r>
            <a:r>
              <a:rPr kumimoji="1" lang="en-US" altLang="ja-JP" baseline="0" dirty="0" err="1"/>
              <a:t>Lytro</a:t>
            </a:r>
            <a:r>
              <a:rPr kumimoji="1" lang="en-US" altLang="ja-JP" baseline="0" dirty="0"/>
              <a:t>.</a:t>
            </a:r>
          </a:p>
          <a:p>
            <a:r>
              <a:rPr kumimoji="1" lang="en-US" altLang="ja-JP" baseline="0" dirty="0"/>
              <a:t>Light fields provide a very rich representation of a scene.</a:t>
            </a:r>
          </a:p>
          <a:p>
            <a:r>
              <a:rPr kumimoji="1" lang="en-US" altLang="ja-JP" baseline="0" dirty="0"/>
              <a:t>For example, we can refocus or render free view point image after taking the scene using light field.</a:t>
            </a:r>
          </a:p>
          <a:p>
            <a:r>
              <a:rPr kumimoji="1" lang="en-US" altLang="ja-JP" baseline="0" dirty="0"/>
              <a:t>All of you know that light field imaging is cool.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357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Our segmentation method extracts rays from light field.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0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</a:t>
            </a:r>
            <a:r>
              <a:rPr kumimoji="1" lang="en-US" altLang="ja-JP" baseline="0" dirty="0"/>
              <a:t> is the color manipulated region.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0573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After</a:t>
            </a:r>
            <a:r>
              <a:rPr kumimoji="1" lang="en-US" altLang="ja-JP" baseline="0" dirty="0"/>
              <a:t> that, we can get edited light field.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50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This is an 	other example.</a:t>
            </a:r>
          </a:p>
          <a:p>
            <a:r>
              <a:rPr kumimoji="1" lang="en-US" altLang="ja-JP" baseline="0" dirty="0"/>
              <a:t>The light field data is taken by </a:t>
            </a:r>
            <a:r>
              <a:rPr kumimoji="1" lang="en-US" altLang="ja-JP" baseline="0" dirty="0" err="1"/>
              <a:t>Lytro</a:t>
            </a:r>
            <a:r>
              <a:rPr kumimoji="1" lang="en-US" altLang="ja-JP" baseline="0" dirty="0"/>
              <a:t>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778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User</a:t>
            </a:r>
            <a:r>
              <a:rPr kumimoji="1" lang="en-US" altLang="ja-JP" baseline="0" dirty="0"/>
              <a:t> only give seeds to portion of the image.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252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We can extract the rays like this.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504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</a:t>
            </a:r>
            <a:r>
              <a:rPr kumimoji="1" lang="en-US" altLang="ja-JP" baseline="0" dirty="0"/>
              <a:t> this example, I changed the color red to purple.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546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These are input and output light field.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Our segmentation method contributes the efficient light field editing.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254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Ok,</a:t>
            </a:r>
            <a:r>
              <a:rPr kumimoji="1" lang="en-US" altLang="ja-JP" baseline="0" dirty="0"/>
              <a:t> I summarize this presentation.</a:t>
            </a:r>
          </a:p>
          <a:p>
            <a:r>
              <a:rPr kumimoji="1" lang="en-US" altLang="ja-JP" baseline="0" dirty="0"/>
              <a:t>We have developed supervised 4D light field segmentation method for editing use.</a:t>
            </a:r>
          </a:p>
          <a:p>
            <a:r>
              <a:rPr kumimoji="1" lang="en-US" altLang="ja-JP" baseline="0" dirty="0"/>
              <a:t>We solve three  difficulties in light field editing by</a:t>
            </a:r>
          </a:p>
          <a:p>
            <a:r>
              <a:rPr kumimoji="1" lang="en-US" altLang="ja-JP" baseline="0" dirty="0"/>
              <a:t>Asking user to input seeds on central 2D image,</a:t>
            </a:r>
          </a:p>
          <a:p>
            <a:r>
              <a:rPr kumimoji="1" lang="en-US" altLang="ja-JP" baseline="0" dirty="0" err="1"/>
              <a:t>Propagatiing</a:t>
            </a:r>
            <a:r>
              <a:rPr kumimoji="1" lang="en-US" altLang="ja-JP" baseline="0" dirty="0"/>
              <a:t> seeds to other images based on color and estimated depth,</a:t>
            </a:r>
          </a:p>
          <a:p>
            <a:r>
              <a:rPr kumimoji="1" lang="en-US" altLang="ja-JP" baseline="0" dirty="0"/>
              <a:t>Introducing smoothness constraints for spatial and angular neighbors.</a:t>
            </a:r>
          </a:p>
          <a:p>
            <a:r>
              <a:rPr kumimoji="1" lang="en-US" altLang="ja-JP" baseline="0" dirty="0"/>
              <a:t>We formulate segmentation problem as energy minimization.</a:t>
            </a:r>
          </a:p>
          <a:p>
            <a:r>
              <a:rPr kumimoji="1" lang="en-US" altLang="ja-JP" baseline="0" dirty="0"/>
              <a:t>Also we show that our method can segment the entire light field with much high accuracy.</a:t>
            </a:r>
          </a:p>
          <a:p>
            <a:r>
              <a:rPr kumimoji="1" lang="en-US" altLang="ja-JP" baseline="0" dirty="0"/>
              <a:t>Finally, editing result suggest that our method helps efficient light field editing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8479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Thank you for your attention.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63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Here,</a:t>
            </a:r>
            <a:r>
              <a:rPr kumimoji="1" lang="en-US" altLang="ja-JP" baseline="0" dirty="0"/>
              <a:t> let’s consider about light field editing.</a:t>
            </a:r>
          </a:p>
          <a:p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After taking the scene with light field camera, can we edit the light field data with an existing software?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There is no light field editing software like Photoshop or GIMP yet.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216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 in this study, we aim to establish</a:t>
            </a:r>
            <a:r>
              <a:rPr kumimoji="1" lang="en-US" altLang="ja-JP" baseline="0" dirty="0"/>
              <a:t> efficient light field editing method.</a:t>
            </a:r>
          </a:p>
          <a:p>
            <a:r>
              <a:rPr kumimoji="1" lang="en-US" altLang="ja-JP" baseline="0" dirty="0"/>
              <a:t>Today, I show the first step toward this goal.</a:t>
            </a:r>
          </a:p>
          <a:p>
            <a:r>
              <a:rPr kumimoji="1" lang="en-US" altLang="ja-JP" baseline="0" dirty="0"/>
              <a:t>We will present a supervised light field segmentation method for editing use.</a:t>
            </a:r>
          </a:p>
          <a:p>
            <a:r>
              <a:rPr kumimoji="1" lang="en-US" altLang="ja-JP" baseline="0" dirty="0"/>
              <a:t>Let’s suppose that this light field is given, and change the color of this Angry bird.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641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User</a:t>
            </a:r>
            <a:r>
              <a:rPr kumimoji="1" lang="en-US" altLang="ja-JP" baseline="0" dirty="0"/>
              <a:t> give the </a:t>
            </a:r>
            <a:r>
              <a:rPr lang="en-US" altLang="ja-JP" dirty="0"/>
              <a:t>input as</a:t>
            </a:r>
            <a:r>
              <a:rPr kumimoji="1" lang="en-US" altLang="ja-JP" baseline="0" dirty="0"/>
              <a:t> brush stroke to !!only!! one image.</a:t>
            </a:r>
          </a:p>
          <a:p>
            <a:r>
              <a:rPr kumimoji="1" lang="en-US" altLang="ja-JP" baseline="0" dirty="0"/>
              <a:t>We call these input as seeds. </a:t>
            </a:r>
          </a:p>
          <a:p>
            <a:r>
              <a:rPr kumimoji="1" lang="en-US" altLang="ja-JP" baseline="0" dirty="0"/>
              <a:t>The red strokes correspond to the target object of editing.</a:t>
            </a:r>
          </a:p>
          <a:p>
            <a:r>
              <a:rPr kumimoji="1" lang="en-US" altLang="ja-JP" baseline="0" dirty="0"/>
              <a:t>The blue strokes correspond to otherwise.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15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Our segmentation</a:t>
            </a:r>
            <a:r>
              <a:rPr kumimoji="1" lang="en-US" altLang="ja-JP" baseline="0" dirty="0"/>
              <a:t> method can extract the target region from the entire light field semi automatically.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32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For</a:t>
            </a:r>
            <a:r>
              <a:rPr kumimoji="1" lang="en-US" altLang="ja-JP" baseline="0" dirty="0"/>
              <a:t> example, I adjust the hue value of this region to orange.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521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</a:t>
            </a:r>
            <a:r>
              <a:rPr kumimoji="1" lang="en-US" altLang="ja-JP" baseline="0" dirty="0"/>
              <a:t> is the color manipulated region.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5792-5BEE-4395-9A2E-BA8532894D6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22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 b="1"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13519615-82D0-5A43-A585-A379E2DDF07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70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2014/12/1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2014/12/1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4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182" y="558801"/>
            <a:ext cx="8797637" cy="4283364"/>
          </a:xfrm>
        </p:spPr>
        <p:txBody>
          <a:bodyPr/>
          <a:lstStyle>
            <a:lvl1pPr marL="257175" indent="-257175">
              <a:buClr>
                <a:schemeClr val="accent1"/>
              </a:buClr>
              <a:buFont typeface="Wingdings" charset="2"/>
              <a:buChar char="l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1pPr>
            <a:lvl2pPr marL="557213" indent="-214313">
              <a:buClr>
                <a:schemeClr val="accent1"/>
              </a:buClr>
              <a:buSzPct val="80000"/>
              <a:buFont typeface="Wingdings" charset="2"/>
              <a:buChar char="n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2pPr>
            <a:lvl3pPr marL="857250" indent="-171450">
              <a:buClr>
                <a:schemeClr val="accent1"/>
              </a:buClr>
              <a:buSzPct val="70000"/>
              <a:buFont typeface="Wingdings" charset="2"/>
              <a:buChar char="ü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4881557"/>
            <a:ext cx="2133600" cy="273844"/>
          </a:xfrm>
        </p:spPr>
        <p:txBody>
          <a:bodyPr anchor="b"/>
          <a:lstStyle>
            <a:lvl1pPr>
              <a:defRPr sz="1200"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4881557"/>
            <a:ext cx="2133600" cy="273844"/>
          </a:xfrm>
        </p:spPr>
        <p:txBody>
          <a:bodyPr anchor="b"/>
          <a:lstStyle>
            <a:lvl1pPr>
              <a:defRPr sz="1200"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3519615-82D0-5A43-A585-A379E2DDF07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3182" y="24334"/>
            <a:ext cx="8797637" cy="534466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" name="正方形/長方形 4"/>
          <p:cNvSpPr/>
          <p:nvPr userDrawn="1"/>
        </p:nvSpPr>
        <p:spPr>
          <a:xfrm>
            <a:off x="1675162" y="4876026"/>
            <a:ext cx="58317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4D Light Field Segmentation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 Medium" charset="0"/>
                <a:cs typeface="Roboto" panose="02000000000000000000" pitchFamily="2" charset="0"/>
              </a:rPr>
              <a:t>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Spatial and Angular Consistencies”</a:t>
            </a:r>
            <a:endParaRPr lang="ja-JP" altLang="en-US" sz="12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2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3D31-8917-8042-A3DC-BFDA8E94A03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450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73181" y="514352"/>
            <a:ext cx="4322619" cy="4312626"/>
          </a:xfrm>
        </p:spPr>
        <p:txBody>
          <a:bodyPr/>
          <a:lstStyle>
            <a:lvl1pPr marL="257175" indent="-257175">
              <a:buClr>
                <a:schemeClr val="accent1"/>
              </a:buClr>
              <a:buFont typeface="Wingdings" charset="2"/>
              <a:buChar char="l"/>
              <a:defRPr sz="2000">
                <a:latin typeface="+mn-ea"/>
                <a:ea typeface="+mn-ea"/>
              </a:defRPr>
            </a:lvl1pPr>
            <a:lvl2pPr marL="557213" indent="-214313">
              <a:buFont typeface="Wingdings" charset="2"/>
              <a:buChar char="n"/>
              <a:defRPr sz="1600">
                <a:latin typeface="+mn-ea"/>
                <a:ea typeface="+mn-ea"/>
              </a:defRPr>
            </a:lvl2pPr>
            <a:lvl3pPr>
              <a:defRPr sz="14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514353"/>
            <a:ext cx="4322619" cy="4312625"/>
          </a:xfrm>
        </p:spPr>
        <p:txBody>
          <a:bodyPr>
            <a:normAutofit/>
          </a:bodyPr>
          <a:lstStyle>
            <a:lvl1pPr>
              <a:defRPr sz="2000">
                <a:latin typeface="+mn-ea"/>
                <a:ea typeface="+mn-ea"/>
              </a:defRPr>
            </a:lvl1pPr>
            <a:lvl2pPr>
              <a:defRPr sz="1600">
                <a:latin typeface="+mn-ea"/>
                <a:ea typeface="+mn-ea"/>
              </a:defRPr>
            </a:lvl2pPr>
            <a:lvl3pPr>
              <a:defRPr sz="14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4872771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4872771"/>
            <a:ext cx="2133600" cy="273844"/>
          </a:xfrm>
        </p:spPr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173182" y="24334"/>
            <a:ext cx="8797637" cy="413817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9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4881557"/>
            <a:ext cx="2133600" cy="27384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5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2014/12/1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54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2014/12/1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27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2014/12/1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21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2014/12/1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21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2014/12/1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015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3519615-82D0-5A43-A585-A379E2DDF07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802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/>
  <p:txStyles>
    <p:titleStyle>
      <a:lvl1pPr algn="ctr" defTabSz="342900" rtl="0" eaLnBrk="1" latinLnBrk="0" hangingPunct="1">
        <a:spcBef>
          <a:spcPct val="0"/>
        </a:spcBef>
        <a:buNone/>
        <a:defRPr kumimoji="1" sz="3300" b="0" i="0" kern="1200">
          <a:solidFill>
            <a:schemeClr val="tx1"/>
          </a:solidFill>
          <a:latin typeface="+mj-lt"/>
          <a:ea typeface="ヒラギノ角ゴ Pro W3"/>
          <a:cs typeface="ヒラギノ角ゴ Pro W3"/>
        </a:defRPr>
      </a:lvl1pPr>
    </p:titleStyle>
    <p:bodyStyle>
      <a:lvl1pPr marL="257175" indent="-257175" algn="l" defTabSz="3429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Wingdings" charset="2"/>
        <a:buChar char="l"/>
        <a:defRPr kumimoji="1" sz="2400" b="0" i="0" kern="1200">
          <a:solidFill>
            <a:schemeClr val="tx1"/>
          </a:solidFill>
          <a:latin typeface="+mn-lt"/>
          <a:ea typeface="ヒラギノ角ゴ Pro W3"/>
          <a:cs typeface="ヒラギノ角ゴ Pro W3"/>
        </a:defRPr>
      </a:lvl1pPr>
      <a:lvl2pPr marL="557213" indent="-214313" algn="l" defTabSz="3429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Wingdings" charset="2"/>
        <a:buChar char="n"/>
        <a:defRPr kumimoji="1" sz="2100" b="0" i="0" kern="1200">
          <a:solidFill>
            <a:schemeClr val="tx1"/>
          </a:solidFill>
          <a:latin typeface="+mn-lt"/>
          <a:ea typeface="ヒラギノ角ゴ Pro W3"/>
          <a:cs typeface="ヒラギノ角ゴ Pro W3"/>
        </a:defRPr>
      </a:lvl2pPr>
      <a:lvl3pPr marL="857250" indent="-171450" algn="l" defTabSz="3429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Wingdings" charset="2"/>
        <a:buChar char="ü"/>
        <a:defRPr kumimoji="1" sz="1800" b="0" i="0" kern="1200">
          <a:solidFill>
            <a:schemeClr val="tx1"/>
          </a:solidFill>
          <a:latin typeface="+mn-lt"/>
          <a:ea typeface="ヒラギノ角ゴ Pro W3"/>
          <a:cs typeface="ヒラギノ角ゴ Pro W3"/>
        </a:defRPr>
      </a:lvl3pPr>
      <a:lvl4pPr marL="1200150" indent="-171450" algn="l" defTabSz="342900" rtl="0" eaLnBrk="1" latinLnBrk="0" hangingPunct="1">
        <a:lnSpc>
          <a:spcPct val="120000"/>
        </a:lnSpc>
        <a:spcBef>
          <a:spcPct val="20000"/>
        </a:spcBef>
        <a:buFont typeface="Arial"/>
        <a:buChar char="–"/>
        <a:defRPr kumimoji="1" sz="1500" b="0" i="0" kern="1200">
          <a:solidFill>
            <a:schemeClr val="tx1"/>
          </a:solidFill>
          <a:latin typeface="+mn-lt"/>
          <a:ea typeface="ヒラギノ角ゴ Pro W3"/>
          <a:cs typeface="ヒラギノ角ゴ Pro W3"/>
        </a:defRPr>
      </a:lvl4pPr>
      <a:lvl5pPr marL="1543050" indent="-171450" algn="l" defTabSz="342900" rtl="0" eaLnBrk="1" latinLnBrk="0" hangingPunct="1">
        <a:lnSpc>
          <a:spcPct val="120000"/>
        </a:lnSpc>
        <a:spcBef>
          <a:spcPct val="20000"/>
        </a:spcBef>
        <a:buFont typeface="Arial"/>
        <a:buChar char="»"/>
        <a:defRPr kumimoji="1" sz="1500" b="0" i="0" kern="1200">
          <a:solidFill>
            <a:schemeClr val="tx1"/>
          </a:solidFill>
          <a:latin typeface="+mn-lt"/>
          <a:ea typeface="ヒラギノ角ゴ Pro W3"/>
          <a:cs typeface="ヒラギノ角ゴ Pro W3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4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12" Type="http://schemas.openxmlformats.org/officeDocument/2006/relationships/image" Target="../media/image33.emf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9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8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8.e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6.e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7.emf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52.emf"/><Relationship Id="rId9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7.emf"/><Relationship Id="rId5" Type="http://schemas.openxmlformats.org/officeDocument/2006/relationships/image" Target="../media/image54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4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70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27702" y="1127413"/>
            <a:ext cx="868859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800" dirty="0">
                <a:solidFill>
                  <a:schemeClr val="accent1"/>
                </a:solidFill>
                <a:latin typeface="Roboto Medium" charset="0"/>
                <a:ea typeface="Roboto Medium" charset="0"/>
                <a:cs typeface="Roboto Medium" charset="0"/>
              </a:rPr>
              <a:t>4D Light Field Segmentation</a:t>
            </a:r>
          </a:p>
          <a:p>
            <a:pPr algn="ctr"/>
            <a:r>
              <a:rPr lang="en-US" altLang="ja-JP" sz="3800" dirty="0">
                <a:solidFill>
                  <a:schemeClr val="accent1"/>
                </a:solidFill>
                <a:latin typeface="Roboto Medium" charset="0"/>
                <a:ea typeface="Roboto Medium" charset="0"/>
                <a:cs typeface="Roboto Medium" charset="0"/>
              </a:rPr>
              <a:t>with Spatial and Angular Consistencies</a:t>
            </a:r>
            <a:endParaRPr lang="ja-JP" altLang="en-US" sz="3800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52108" y="4228497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aseline="30000" dirty="0">
                <a:latin typeface="Roboto Light" charset="0"/>
                <a:ea typeface="Roboto Light" charset="0"/>
                <a:cs typeface="Roboto Light" charset="0"/>
              </a:rPr>
              <a:t>1</a:t>
            </a:r>
            <a:r>
              <a:rPr lang="en-US" altLang="ja-JP" sz="1400" dirty="0">
                <a:latin typeface="Roboto Light" charset="0"/>
                <a:ea typeface="Roboto Light" charset="0"/>
                <a:cs typeface="Roboto Light" charset="0"/>
              </a:rPr>
              <a:t> Nara Institute of Science and Technology (NAIST), Japan. </a:t>
            </a:r>
          </a:p>
          <a:p>
            <a:pPr algn="ctr"/>
            <a:r>
              <a:rPr lang="en-US" altLang="ja-JP" sz="1400" baseline="30000" dirty="0">
                <a:latin typeface="Roboto Light" charset="0"/>
                <a:ea typeface="Roboto Light" charset="0"/>
                <a:cs typeface="Roboto Light" charset="0"/>
              </a:rPr>
              <a:t>2</a:t>
            </a:r>
            <a:r>
              <a:rPr lang="en-US" altLang="ja-JP" sz="1400" dirty="0">
                <a:latin typeface="Roboto Light" charset="0"/>
                <a:ea typeface="Roboto Light" charset="0"/>
                <a:cs typeface="Roboto Light" charset="0"/>
              </a:rPr>
              <a:t> Osaka University, Japan.</a:t>
            </a:r>
            <a:r>
              <a:rPr lang="ja-JP" altLang="en-US" sz="1400" dirty="0"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altLang="ja-JP" sz="1400" dirty="0"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ja-JP" altLang="en-US" sz="1400" dirty="0"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altLang="ja-JP" sz="1400" baseline="30000" dirty="0">
                <a:latin typeface="Roboto Light" charset="0"/>
                <a:ea typeface="Roboto Light" charset="0"/>
                <a:cs typeface="Roboto Light" charset="0"/>
              </a:rPr>
              <a:t>3</a:t>
            </a:r>
            <a:r>
              <a:rPr lang="en-US" altLang="ja-JP" sz="1400" dirty="0">
                <a:latin typeface="Roboto Light" charset="0"/>
                <a:ea typeface="Roboto Light" charset="0"/>
                <a:cs typeface="Roboto Light" charset="0"/>
              </a:rPr>
              <a:t> Kyushu University, Japan.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80"/>
          <a:stretch/>
        </p:blipFill>
        <p:spPr>
          <a:xfrm>
            <a:off x="5996600" y="283742"/>
            <a:ext cx="2816397" cy="683055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372623" y="264693"/>
            <a:ext cx="2306071" cy="766213"/>
            <a:chOff x="5509649" y="3584151"/>
            <a:chExt cx="2952301" cy="980927"/>
          </a:xfrm>
        </p:grpSpPr>
        <p:pic>
          <p:nvPicPr>
            <p:cNvPr id="9220" name="Picture 4" descr="http://www.naist.jp/about/img/logomark_R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649" y="3584151"/>
              <a:ext cx="849271" cy="83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http://www.msc.osaka-u.ac.jp/isimsc/wp-content/uploads/sites/4/2014/05/Osaka-univ.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000" y="3628957"/>
              <a:ext cx="914692" cy="771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http://www.ccp4.ac.uk/schools/Japan-2012/images/Kyushu_university_symbol_logo.gif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554" y="3600533"/>
              <a:ext cx="809396" cy="964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正方形/長方形 3"/>
          <p:cNvSpPr/>
          <p:nvPr/>
        </p:nvSpPr>
        <p:spPr>
          <a:xfrm>
            <a:off x="2678694" y="4650040"/>
            <a:ext cx="37866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u="sng" dirty="0">
                <a:solidFill>
                  <a:schemeClr val="accent1"/>
                </a:solidFill>
                <a:latin typeface="Roboto Light" charset="0"/>
                <a:ea typeface="Roboto Light" charset="0"/>
                <a:cs typeface="Roboto Light" charset="0"/>
              </a:rPr>
              <a:t>http://omilab.naist.jp/project/LFseg</a:t>
            </a:r>
          </a:p>
        </p:txBody>
      </p:sp>
      <p:pic>
        <p:nvPicPr>
          <p:cNvPr id="10247" name="Picture 7" descr="C:\Users\0000143145\Desktop\20151211143356687_ja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3652" y="2590481"/>
            <a:ext cx="1014736" cy="10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0000143145\Desktop\profile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07" b="6307"/>
          <a:stretch/>
        </p:blipFill>
        <p:spPr bwMode="auto">
          <a:xfrm>
            <a:off x="302681" y="2590481"/>
            <a:ext cx="1014734" cy="10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0000143145\Desktop\funatomi-01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6"/>
          <a:stretch/>
        </p:blipFill>
        <p:spPr bwMode="auto">
          <a:xfrm>
            <a:off x="1715981" y="2574367"/>
            <a:ext cx="1014736" cy="10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0000143145\Desktop\pic00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187" y="2574367"/>
            <a:ext cx="1014734" cy="10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vsdfs1.ixd.sony.co.jp\Internal\VSD-3\個人データ\mihara\author_img\hkubo_L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4"/>
          <a:stretch/>
        </p:blipFill>
        <p:spPr bwMode="auto">
          <a:xfrm>
            <a:off x="4521970" y="2590481"/>
            <a:ext cx="1014736" cy="10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0000143145\Desktop\thumb_0002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1"/>
          <a:stretch/>
        </p:blipFill>
        <p:spPr bwMode="auto">
          <a:xfrm>
            <a:off x="5991821" y="2590480"/>
            <a:ext cx="1014734" cy="10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正方形/長方形 51"/>
          <p:cNvSpPr/>
          <p:nvPr/>
        </p:nvSpPr>
        <p:spPr>
          <a:xfrm>
            <a:off x="7315462" y="3562829"/>
            <a:ext cx="1491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Yasuhiro</a:t>
            </a:r>
          </a:p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Mukaigawa</a:t>
            </a:r>
            <a:r>
              <a:rPr lang="en-US" altLang="ja-JP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296126" y="3562829"/>
            <a:ext cx="1027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u="sng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Hajime</a:t>
            </a:r>
          </a:p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altLang="ja-JP" u="sng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Mihara</a:t>
            </a:r>
            <a:r>
              <a:rPr lang="en-US" altLang="ja-JP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endParaRPr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1547128" y="3562829"/>
            <a:ext cx="135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Takuya</a:t>
            </a:r>
          </a:p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Funatomi</a:t>
            </a:r>
            <a:r>
              <a:rPr lang="en-US" altLang="ja-JP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endParaRPr lang="ja-JP" altLang="en-US" dirty="0"/>
          </a:p>
        </p:txBody>
      </p:sp>
      <p:sp>
        <p:nvSpPr>
          <p:cNvPr id="55" name="正方形/長方形 54"/>
          <p:cNvSpPr/>
          <p:nvPr/>
        </p:nvSpPr>
        <p:spPr>
          <a:xfrm>
            <a:off x="3002283" y="3562829"/>
            <a:ext cx="1186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Kenichiro</a:t>
            </a:r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Tanaka</a:t>
            </a:r>
            <a:r>
              <a:rPr lang="en-US" altLang="ja-JP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2,1</a:t>
            </a:r>
            <a:endParaRPr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4353014" y="3562829"/>
            <a:ext cx="1352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Hiroyuki</a:t>
            </a:r>
          </a:p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Kubo</a:t>
            </a:r>
            <a:r>
              <a:rPr lang="en-US" altLang="ja-JP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5841796" y="3562829"/>
            <a:ext cx="1314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Hajime</a:t>
            </a:r>
          </a:p>
          <a:p>
            <a:pPr algn="ctr"/>
            <a:r>
              <a:rPr lang="en-US" altLang="ja-JP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Nagahara</a:t>
            </a:r>
            <a:r>
              <a:rPr lang="en-US" altLang="ja-JP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7275431"/>
      </p:ext>
    </p:extLst>
  </p:cSld>
  <p:clrMapOvr>
    <a:masterClrMapping/>
  </p:clrMapOvr>
  <p:transition advTm="6013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331" y="733087"/>
            <a:ext cx="3382686" cy="3382686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1708" y="720387"/>
            <a:ext cx="3382983" cy="338298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545115" y="4176295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 light field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36923" y="4166892"/>
            <a:ext cx="183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Edited light field</a:t>
            </a:r>
          </a:p>
        </p:txBody>
      </p:sp>
    </p:spTree>
    <p:extLst>
      <p:ext uri="{BB962C8B-B14F-4D97-AF65-F5344CB8AC3E}">
        <p14:creationId xmlns:p14="http://schemas.microsoft.com/office/powerpoint/2010/main" val="1935628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b="1" dirty="0">
                <a:ea typeface="Roboto" panose="02000000000000000000" pitchFamily="2" charset="0"/>
              </a:rPr>
              <a:t>“Editing light fields are challenging task.”</a:t>
            </a:r>
            <a:r>
              <a:rPr lang="en-US" altLang="ja-JP" dirty="0"/>
              <a:t> </a:t>
            </a:r>
            <a:r>
              <a:rPr lang="en-US" altLang="ja-JP" sz="1800" dirty="0"/>
              <a:t>[</a:t>
            </a:r>
            <a:r>
              <a:rPr lang="en-US" altLang="ja-JP" sz="1800" dirty="0" err="1"/>
              <a:t>Jarabo</a:t>
            </a:r>
            <a:r>
              <a:rPr lang="en-US" altLang="ja-JP" sz="1800" dirty="0"/>
              <a:t>+, </a:t>
            </a:r>
            <a:r>
              <a:rPr lang="en-US" altLang="ja-JP" sz="1800" i="1" dirty="0" err="1"/>
              <a:t>ToG</a:t>
            </a:r>
            <a:r>
              <a:rPr lang="en-US" altLang="ja-JP" sz="1800" dirty="0"/>
              <a:t> ’14]</a:t>
            </a:r>
          </a:p>
          <a:p>
            <a:pPr lvl="1"/>
            <a:r>
              <a:rPr lang="en-US" altLang="ja-JP" dirty="0"/>
              <a:t>Three difficulties: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/>
              <a:t>There are </a:t>
            </a:r>
            <a:r>
              <a:rPr lang="en-US" altLang="ja-JP" b="1" dirty="0"/>
              <a:t>no interfaces for 4D editing</a:t>
            </a:r>
            <a:r>
              <a:rPr lang="en-US" altLang="ja-JP" dirty="0"/>
              <a:t>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/>
              <a:t>Software </a:t>
            </a:r>
            <a:r>
              <a:rPr lang="en-US" altLang="ja-JP" b="1" dirty="0"/>
              <a:t>must use depth</a:t>
            </a:r>
            <a:r>
              <a:rPr lang="en-US" altLang="ja-JP" dirty="0"/>
              <a:t> to minimize redundancy for user.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/>
              <a:t>The local edit on a light field</a:t>
            </a:r>
            <a:r>
              <a:rPr lang="ja-JP" altLang="en-US" dirty="0"/>
              <a:t> </a:t>
            </a:r>
            <a:r>
              <a:rPr lang="en-US" altLang="ja-JP" b="1" dirty="0"/>
              <a:t>needs to preserve the coherency</a:t>
            </a:r>
            <a:r>
              <a:rPr lang="en-US" altLang="ja-JP" dirty="0"/>
              <a:t>.</a:t>
            </a:r>
          </a:p>
          <a:p>
            <a:pPr marL="385762" indent="-342900"/>
            <a:r>
              <a:rPr kumimoji="1" lang="en-US" altLang="ja-JP" b="1" dirty="0"/>
              <a:t>Our solution</a:t>
            </a:r>
          </a:p>
          <a:p>
            <a:pPr marL="857250" lvl="1" indent="-514350">
              <a:buFont typeface="+mj-lt"/>
              <a:buAutoNum type="romanUcPeriod"/>
            </a:pPr>
            <a:r>
              <a:rPr kumimoji="1" lang="en-US" altLang="ja-JP" dirty="0"/>
              <a:t>Ask</a:t>
            </a:r>
            <a:r>
              <a:rPr kumimoji="1" lang="ja-JP" altLang="en-US" dirty="0"/>
              <a:t> </a:t>
            </a:r>
            <a:r>
              <a:rPr kumimoji="1" lang="en-US" altLang="ja-JP" dirty="0"/>
              <a:t>user to </a:t>
            </a:r>
            <a:r>
              <a:rPr kumimoji="1" lang="en-US" altLang="ja-JP" b="1" dirty="0"/>
              <a:t>input seeds on !!only!! central 2D image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Propagate seeds to other images based on </a:t>
            </a:r>
            <a:br>
              <a:rPr lang="en-US" altLang="ja-JP" dirty="0"/>
            </a:br>
            <a:r>
              <a:rPr lang="en-US" altLang="ja-JP" b="1" dirty="0"/>
              <a:t>color </a:t>
            </a:r>
            <a:r>
              <a:rPr lang="en-US" altLang="ja-JP" dirty="0"/>
              <a:t>and</a:t>
            </a:r>
            <a:r>
              <a:rPr lang="en-US" altLang="ja-JP" b="1" dirty="0"/>
              <a:t> estimated depth</a:t>
            </a:r>
            <a:endParaRPr kumimoji="1" lang="en-US" altLang="ja-JP" b="1" dirty="0"/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Introduce smoothness constraints for </a:t>
            </a:r>
            <a:r>
              <a:rPr lang="en-US" altLang="ja-JP" b="1" dirty="0"/>
              <a:t>spatial </a:t>
            </a:r>
            <a:r>
              <a:rPr lang="en-US" altLang="ja-JP" dirty="0"/>
              <a:t>and </a:t>
            </a:r>
            <a:r>
              <a:rPr lang="en-US" altLang="ja-JP" b="1" dirty="0"/>
              <a:t>angular </a:t>
            </a:r>
            <a:r>
              <a:rPr lang="en-US" altLang="ja-JP" dirty="0"/>
              <a:t>neighbors</a:t>
            </a:r>
            <a:endParaRPr kumimoji="1" lang="en-US" alt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 statement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86530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</a:rPr>
              <a:t>“Editing light fields are challenging task.”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[</a:t>
            </a:r>
            <a:r>
              <a:rPr lang="en-US" altLang="ja-JP" sz="1800" dirty="0" err="1">
                <a:solidFill>
                  <a:schemeClr val="bg1">
                    <a:lumMod val="95000"/>
                  </a:schemeClr>
                </a:solidFill>
              </a:rPr>
              <a:t>Jarabo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+, </a:t>
            </a:r>
            <a:r>
              <a:rPr lang="en-US" altLang="ja-JP" sz="1800" i="1" dirty="0" err="1">
                <a:solidFill>
                  <a:schemeClr val="bg1">
                    <a:lumMod val="95000"/>
                  </a:schemeClr>
                </a:solidFill>
              </a:rPr>
              <a:t>ToG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 ’14]</a:t>
            </a:r>
          </a:p>
          <a:p>
            <a:pPr lvl="1"/>
            <a:r>
              <a:rPr lang="en-US" altLang="ja-JP" dirty="0"/>
              <a:t>Three difficulties: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/>
              <a:t>There are </a:t>
            </a:r>
            <a:r>
              <a:rPr lang="en-US" altLang="ja-JP" b="1" dirty="0"/>
              <a:t>no interfaces for 4D editing</a:t>
            </a:r>
            <a:r>
              <a:rPr lang="en-US" altLang="ja-JP" dirty="0"/>
              <a:t>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Software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must use depth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 to minimize redundancy for user.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The local edit on a light field</a:t>
            </a:r>
            <a:r>
              <a:rPr lang="ja-JP" alt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needs to preserve the coherency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385762" indent="-342900"/>
            <a:r>
              <a:rPr kumimoji="1" lang="en-US" altLang="ja-JP" b="1" dirty="0"/>
              <a:t>Our solution</a:t>
            </a:r>
          </a:p>
          <a:p>
            <a:pPr marL="857250" lvl="1" indent="-514350">
              <a:buFont typeface="+mj-lt"/>
              <a:buAutoNum type="romanUcPeriod"/>
            </a:pPr>
            <a:r>
              <a:rPr kumimoji="1" lang="en-US" altLang="ja-JP" dirty="0"/>
              <a:t>Ask</a:t>
            </a:r>
            <a:r>
              <a:rPr kumimoji="1" lang="ja-JP" altLang="en-US" dirty="0"/>
              <a:t> </a:t>
            </a:r>
            <a:r>
              <a:rPr kumimoji="1" lang="en-US" altLang="ja-JP" dirty="0"/>
              <a:t>user to </a:t>
            </a:r>
            <a:r>
              <a:rPr kumimoji="1" lang="en-US" altLang="ja-JP" b="1" dirty="0"/>
              <a:t>input seeds on !!only!! central 2D image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Propagate seeds to other images based on </a:t>
            </a:r>
            <a:br>
              <a:rPr lang="en-US" altLang="ja-JP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color and estimated depth</a:t>
            </a:r>
            <a:endParaRPr kumimoji="1" lang="en-US" altLang="ja-JP" b="1" dirty="0">
              <a:solidFill>
                <a:schemeClr val="bg1">
                  <a:lumMod val="95000"/>
                </a:schemeClr>
              </a:solidFill>
            </a:endParaRP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Introduce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smoothness constraints for spatial and angular neighbors</a:t>
            </a:r>
            <a:endParaRPr kumimoji="1" lang="en-US" altLang="ja-JP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 statement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286506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Solution: </a:t>
            </a:r>
          </a:p>
          <a:p>
            <a:pPr lvl="1"/>
            <a:r>
              <a:rPr lang="en-US" altLang="ja-JP" dirty="0"/>
              <a:t>Require the user input for only the center image of 4D light field.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Interface for light field editing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255" y="1946606"/>
            <a:ext cx="1926676" cy="192667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11" y="1946943"/>
            <a:ext cx="1926374" cy="192637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2" y="2225419"/>
            <a:ext cx="1234722" cy="1234722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2422257" y="2252508"/>
            <a:ext cx="1193128" cy="1171582"/>
            <a:chOff x="990600" y="133350"/>
            <a:chExt cx="4876800" cy="48768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133350"/>
              <a:ext cx="4876800" cy="487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133350"/>
              <a:ext cx="4876800" cy="487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133350"/>
              <a:ext cx="4876800" cy="487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133350"/>
              <a:ext cx="4876800" cy="487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133350"/>
              <a:ext cx="4876800" cy="4876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1925922" y="3879115"/>
            <a:ext cx="2273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Input:</a:t>
            </a:r>
            <a:b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light field and</a:t>
            </a:r>
          </a:p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Seeds for one image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55538" y="3899332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Output: </a:t>
            </a:r>
          </a:p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labeled light field</a:t>
            </a:r>
          </a:p>
        </p:txBody>
      </p:sp>
    </p:spTree>
    <p:extLst>
      <p:ext uri="{BB962C8B-B14F-4D97-AF65-F5344CB8AC3E}">
        <p14:creationId xmlns:p14="http://schemas.microsoft.com/office/powerpoint/2010/main" val="584859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</a:rPr>
              <a:t>“Editing light fields are challenging task.”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[</a:t>
            </a:r>
            <a:r>
              <a:rPr lang="en-US" altLang="ja-JP" sz="1800" dirty="0" err="1">
                <a:solidFill>
                  <a:schemeClr val="bg1">
                    <a:lumMod val="95000"/>
                  </a:schemeClr>
                </a:solidFill>
              </a:rPr>
              <a:t>Jarabo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+, </a:t>
            </a:r>
            <a:r>
              <a:rPr lang="en-US" altLang="ja-JP" sz="1800" i="1" dirty="0" err="1">
                <a:solidFill>
                  <a:schemeClr val="bg1">
                    <a:lumMod val="95000"/>
                  </a:schemeClr>
                </a:solidFill>
              </a:rPr>
              <a:t>ToG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 ’14]</a:t>
            </a:r>
          </a:p>
          <a:p>
            <a:pPr lvl="1"/>
            <a:r>
              <a:rPr lang="en-US" altLang="ja-JP" dirty="0"/>
              <a:t>Three difficulties: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There are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no interfaces for 4D editing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/>
              <a:t>Software </a:t>
            </a:r>
            <a:r>
              <a:rPr lang="en-US" altLang="ja-JP" b="1" dirty="0"/>
              <a:t>must use depth</a:t>
            </a:r>
            <a:r>
              <a:rPr lang="en-US" altLang="ja-JP" dirty="0"/>
              <a:t> to minimize redundancy for user.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The local edit on a light field</a:t>
            </a:r>
            <a:r>
              <a:rPr lang="ja-JP" alt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needs to preserve the coherency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385762" indent="-342900"/>
            <a:r>
              <a:rPr kumimoji="1" lang="en-US" altLang="ja-JP" b="1" dirty="0"/>
              <a:t>Our solution</a:t>
            </a:r>
          </a:p>
          <a:p>
            <a:pPr marL="857250" lvl="1" indent="-514350">
              <a:buFont typeface="+mj-lt"/>
              <a:buAutoNum type="romanUcPeriod"/>
            </a:pPr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Ask</a:t>
            </a:r>
            <a:r>
              <a:rPr kumimoji="1" lang="ja-JP" alt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user to </a:t>
            </a:r>
            <a:r>
              <a:rPr kumimoji="1" lang="en-US" altLang="ja-JP" b="1" dirty="0">
                <a:solidFill>
                  <a:schemeClr val="bg1">
                    <a:lumMod val="95000"/>
                  </a:schemeClr>
                </a:solidFill>
              </a:rPr>
              <a:t>input seeds on central 2D image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Propagate seeds to other images based on </a:t>
            </a:r>
            <a:br>
              <a:rPr lang="en-US" altLang="ja-JP" dirty="0"/>
            </a:br>
            <a:r>
              <a:rPr lang="en-US" altLang="ja-JP" b="1" dirty="0"/>
              <a:t>color and estimated depth</a:t>
            </a:r>
            <a:endParaRPr kumimoji="1" lang="en-US" altLang="ja-JP" b="1" dirty="0"/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Introduce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smoothness constraints for spatial and angular neighbors</a:t>
            </a:r>
            <a:endParaRPr kumimoji="1" lang="en-US" altLang="ja-JP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 statement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63192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In 2D: Color</a:t>
            </a:r>
            <a:r>
              <a:rPr lang="en-US" altLang="ja-JP" dirty="0"/>
              <a:t> feature (histogram)</a:t>
            </a:r>
          </a:p>
          <a:p>
            <a:r>
              <a:rPr lang="en-US" altLang="ja-JP" b="1" dirty="0"/>
              <a:t>In 4D: Color and depth </a:t>
            </a:r>
            <a:r>
              <a:rPr lang="en-US" altLang="ja-JP" dirty="0"/>
              <a:t>feature can be used.</a:t>
            </a:r>
            <a:endParaRPr lang="en-US" altLang="ja-JP" b="1" dirty="0"/>
          </a:p>
          <a:p>
            <a:pPr lvl="1"/>
            <a:r>
              <a:rPr lang="en-US" altLang="ja-JP" b="1" dirty="0" err="1"/>
              <a:t>Objectness</a:t>
            </a:r>
            <a:r>
              <a:rPr lang="en-US" altLang="ja-JP" b="1" dirty="0"/>
              <a:t> </a:t>
            </a:r>
            <a:r>
              <a:rPr lang="en-US" altLang="ja-JP" dirty="0"/>
              <a:t>: likelihoods that the ray will have the label</a:t>
            </a:r>
            <a:r>
              <a:rPr lang="en-US" altLang="ja-JP" b="1" dirty="0"/>
              <a:t> </a:t>
            </a:r>
            <a:r>
              <a:rPr lang="en-US" altLang="ja-JP" dirty="0"/>
              <a:t>which is defined by </a:t>
            </a:r>
            <a:r>
              <a:rPr lang="en-US" altLang="ja-JP" b="1" u="sng" dirty="0">
                <a:solidFill>
                  <a:schemeClr val="accent1"/>
                </a:solidFill>
              </a:rPr>
              <a:t>color and depth</a:t>
            </a:r>
            <a:r>
              <a:rPr lang="en-US" altLang="ja-JP" b="1" dirty="0"/>
              <a:t> </a:t>
            </a:r>
            <a:r>
              <a:rPr lang="en-US" altLang="ja-JP" dirty="0"/>
              <a:t>for robust segmentation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Effective use of depth: </a:t>
            </a:r>
            <a:r>
              <a:rPr kumimoji="1" lang="en-US" altLang="ja-JP" dirty="0" err="1"/>
              <a:t>Objectness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4455127" y="2647265"/>
            <a:ext cx="2614646" cy="2047273"/>
            <a:chOff x="4904952" y="2623728"/>
            <a:chExt cx="2614646" cy="2047273"/>
          </a:xfrm>
        </p:grpSpPr>
        <p:grpSp>
          <p:nvGrpSpPr>
            <p:cNvPr id="80" name="図形グループ 15"/>
            <p:cNvGrpSpPr/>
            <p:nvPr/>
          </p:nvGrpSpPr>
          <p:grpSpPr>
            <a:xfrm>
              <a:off x="5250673" y="3043120"/>
              <a:ext cx="1220552" cy="1133376"/>
              <a:chOff x="4852141" y="376957"/>
              <a:chExt cx="1557517" cy="1446274"/>
            </a:xfrm>
          </p:grpSpPr>
          <p:grpSp>
            <p:nvGrpSpPr>
              <p:cNvPr id="81" name="図形グループ 16"/>
              <p:cNvGrpSpPr/>
              <p:nvPr/>
            </p:nvGrpSpPr>
            <p:grpSpPr>
              <a:xfrm>
                <a:off x="4852141" y="376957"/>
                <a:ext cx="1557517" cy="1446274"/>
                <a:chOff x="4933346" y="498866"/>
                <a:chExt cx="1557517" cy="1446274"/>
              </a:xfrm>
            </p:grpSpPr>
            <p:grpSp>
              <p:nvGrpSpPr>
                <p:cNvPr id="83" name="図形グループ 18"/>
                <p:cNvGrpSpPr/>
                <p:nvPr/>
              </p:nvGrpSpPr>
              <p:grpSpPr>
                <a:xfrm>
                  <a:off x="4933346" y="498866"/>
                  <a:ext cx="1557517" cy="1446274"/>
                  <a:chOff x="5616063" y="2404449"/>
                  <a:chExt cx="2098548" cy="1948663"/>
                </a:xfrm>
              </p:grpSpPr>
              <p:cxnSp>
                <p:nvCxnSpPr>
                  <p:cNvPr id="125" name="直線コネクタ 124"/>
                  <p:cNvCxnSpPr/>
                  <p:nvPr/>
                </p:nvCxnSpPr>
                <p:spPr>
                  <a:xfrm>
                    <a:off x="5616063" y="4204695"/>
                    <a:ext cx="2098548" cy="0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線コネクタ 125"/>
                  <p:cNvCxnSpPr/>
                  <p:nvPr/>
                </p:nvCxnSpPr>
                <p:spPr>
                  <a:xfrm flipV="1">
                    <a:off x="5757077" y="2404449"/>
                    <a:ext cx="0" cy="1948663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円/楕円 19"/>
                <p:cNvSpPr/>
                <p:nvPr/>
              </p:nvSpPr>
              <p:spPr>
                <a:xfrm>
                  <a:off x="5406295" y="1301306"/>
                  <a:ext cx="102588" cy="10258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85" name="円/楕円 20"/>
                <p:cNvSpPr/>
                <p:nvPr/>
              </p:nvSpPr>
              <p:spPr>
                <a:xfrm>
                  <a:off x="5319384" y="1114850"/>
                  <a:ext cx="102588" cy="10258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86" name="円/楕円 21"/>
                <p:cNvSpPr/>
                <p:nvPr/>
              </p:nvSpPr>
              <p:spPr>
                <a:xfrm>
                  <a:off x="5261619" y="1438607"/>
                  <a:ext cx="102588" cy="10258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87" name="円/楕円 22"/>
                <p:cNvSpPr/>
                <p:nvPr/>
              </p:nvSpPr>
              <p:spPr>
                <a:xfrm>
                  <a:off x="5542045" y="1635565"/>
                  <a:ext cx="102588" cy="10258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88" name="円/楕円 23"/>
                <p:cNvSpPr/>
                <p:nvPr/>
              </p:nvSpPr>
              <p:spPr>
                <a:xfrm>
                  <a:off x="5644079" y="1426560"/>
                  <a:ext cx="102588" cy="10258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89" name="円/楕円 24"/>
                <p:cNvSpPr/>
                <p:nvPr/>
              </p:nvSpPr>
              <p:spPr>
                <a:xfrm>
                  <a:off x="5921209" y="715771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5" name="円/楕円 25"/>
                <p:cNvSpPr/>
                <p:nvPr/>
              </p:nvSpPr>
              <p:spPr>
                <a:xfrm>
                  <a:off x="6242671" y="1418903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6" name="円/楕円 26"/>
                <p:cNvSpPr/>
                <p:nvPr/>
              </p:nvSpPr>
              <p:spPr>
                <a:xfrm>
                  <a:off x="6163058" y="794211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7" name="円/楕円 27"/>
                <p:cNvSpPr/>
                <p:nvPr/>
              </p:nvSpPr>
              <p:spPr>
                <a:xfrm>
                  <a:off x="5626536" y="583493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8" name="円/楕円 28"/>
                <p:cNvSpPr/>
                <p:nvPr/>
              </p:nvSpPr>
              <p:spPr>
                <a:xfrm>
                  <a:off x="6215646" y="1083875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9" name="円/楕円 29"/>
                <p:cNvSpPr/>
                <p:nvPr/>
              </p:nvSpPr>
              <p:spPr>
                <a:xfrm>
                  <a:off x="5967387" y="1020650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0" name="円/楕円 30"/>
                <p:cNvSpPr/>
                <p:nvPr/>
              </p:nvSpPr>
              <p:spPr>
                <a:xfrm>
                  <a:off x="6030652" y="1447500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1" name="円/楕円 31"/>
                <p:cNvSpPr/>
                <p:nvPr/>
              </p:nvSpPr>
              <p:spPr>
                <a:xfrm>
                  <a:off x="5735911" y="1185709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/>
                </a:p>
              </p:txBody>
            </p:sp>
            <p:sp>
              <p:nvSpPr>
                <p:cNvPr id="122" name="円/楕円 32"/>
                <p:cNvSpPr/>
                <p:nvPr/>
              </p:nvSpPr>
              <p:spPr>
                <a:xfrm>
                  <a:off x="5604151" y="886334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/>
                </a:p>
              </p:txBody>
            </p:sp>
            <p:sp>
              <p:nvSpPr>
                <p:cNvPr id="123" name="円/楕円 33"/>
                <p:cNvSpPr/>
                <p:nvPr/>
              </p:nvSpPr>
              <p:spPr>
                <a:xfrm>
                  <a:off x="5905379" y="1599524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/>
                </a:p>
              </p:txBody>
            </p:sp>
            <p:sp>
              <p:nvSpPr>
                <p:cNvPr id="124" name="円/楕円 34"/>
                <p:cNvSpPr/>
                <p:nvPr/>
              </p:nvSpPr>
              <p:spPr>
                <a:xfrm>
                  <a:off x="5309478" y="754056"/>
                  <a:ext cx="102588" cy="10258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/>
                </a:p>
              </p:txBody>
            </p:sp>
          </p:grpSp>
          <p:sp>
            <p:nvSpPr>
              <p:cNvPr id="82" name="フリーフォーム 81"/>
              <p:cNvSpPr/>
              <p:nvPr/>
            </p:nvSpPr>
            <p:spPr>
              <a:xfrm>
                <a:off x="5172891" y="879566"/>
                <a:ext cx="539966" cy="818605"/>
              </a:xfrm>
              <a:custGeom>
                <a:avLst/>
                <a:gdLst>
                  <a:gd name="connsiteX0" fmla="*/ 0 w 539966"/>
                  <a:gd name="connsiteY0" fmla="*/ 0 h 818605"/>
                  <a:gd name="connsiteX1" fmla="*/ 322218 w 539966"/>
                  <a:gd name="connsiteY1" fmla="*/ 148045 h 818605"/>
                  <a:gd name="connsiteX2" fmla="*/ 487680 w 539966"/>
                  <a:gd name="connsiteY2" fmla="*/ 391885 h 818605"/>
                  <a:gd name="connsiteX3" fmla="*/ 539932 w 539966"/>
                  <a:gd name="connsiteY3" fmla="*/ 635725 h 818605"/>
                  <a:gd name="connsiteX4" fmla="*/ 496389 w 539966"/>
                  <a:gd name="connsiteY4" fmla="*/ 818605 h 818605"/>
                  <a:gd name="connsiteX5" fmla="*/ 496389 w 539966"/>
                  <a:gd name="connsiteY5" fmla="*/ 818605 h 818605"/>
                  <a:gd name="connsiteX6" fmla="*/ 496389 w 539966"/>
                  <a:gd name="connsiteY6" fmla="*/ 818605 h 818605"/>
                  <a:gd name="connsiteX7" fmla="*/ 496389 w 539966"/>
                  <a:gd name="connsiteY7" fmla="*/ 818605 h 818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9966" h="818605">
                    <a:moveTo>
                      <a:pt x="0" y="0"/>
                    </a:moveTo>
                    <a:cubicBezTo>
                      <a:pt x="120469" y="41365"/>
                      <a:pt x="240938" y="82731"/>
                      <a:pt x="322218" y="148045"/>
                    </a:cubicBezTo>
                    <a:cubicBezTo>
                      <a:pt x="403498" y="213359"/>
                      <a:pt x="451394" y="310605"/>
                      <a:pt x="487680" y="391885"/>
                    </a:cubicBezTo>
                    <a:cubicBezTo>
                      <a:pt x="523966" y="473165"/>
                      <a:pt x="538481" y="564605"/>
                      <a:pt x="539932" y="635725"/>
                    </a:cubicBezTo>
                    <a:cubicBezTo>
                      <a:pt x="541384" y="706845"/>
                      <a:pt x="496389" y="818605"/>
                      <a:pt x="496389" y="818605"/>
                    </a:cubicBezTo>
                    <a:lnTo>
                      <a:pt x="496389" y="818605"/>
                    </a:lnTo>
                    <a:lnTo>
                      <a:pt x="496389" y="818605"/>
                    </a:lnTo>
                    <a:lnTo>
                      <a:pt x="496389" y="818605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127" name="テキスト ボックス 126"/>
            <p:cNvSpPr txBox="1"/>
            <p:nvPr/>
          </p:nvSpPr>
          <p:spPr>
            <a:xfrm>
              <a:off x="6403531" y="3907832"/>
              <a:ext cx="1116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Times New Roman" charset="0"/>
                </a:rPr>
                <a:t>Color</a:t>
              </a:r>
              <a:endPara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charset="0"/>
              </a:endParaRPr>
            </a:p>
          </p:txBody>
        </p:sp>
        <p:sp>
          <p:nvSpPr>
            <p:cNvPr id="128" name="テキスト ボックス 127"/>
            <p:cNvSpPr txBox="1"/>
            <p:nvPr/>
          </p:nvSpPr>
          <p:spPr>
            <a:xfrm>
              <a:off x="4904952" y="2694263"/>
              <a:ext cx="897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latin typeface="+mn-ea"/>
                  <a:cs typeface="Times New Roman" charset="0"/>
                </a:rPr>
                <a:t>Depth</a:t>
              </a:r>
              <a:endParaRPr lang="ja-JP" altLang="en-US" b="1" dirty="0">
                <a:latin typeface="+mn-ea"/>
                <a:cs typeface="Times New Roman" charset="0"/>
              </a:endParaRPr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5209989" y="4024670"/>
              <a:ext cx="1453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0070C0"/>
                  </a:solidFill>
                  <a:latin typeface="+mn-ea"/>
                  <a:cs typeface="Times New Roman" charset="0"/>
                </a:rPr>
                <a:t>Positive samples</a:t>
              </a:r>
              <a:endParaRPr lang="ja-JP" altLang="en-US" b="1" dirty="0">
                <a:solidFill>
                  <a:srgbClr val="0070C0"/>
                </a:solidFill>
                <a:latin typeface="+mn-ea"/>
                <a:cs typeface="Times New Roman" charset="0"/>
              </a:endParaRPr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5748302" y="2623728"/>
              <a:ext cx="12942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Times New Roman" charset="0"/>
                </a:rPr>
                <a:t>Negative samples</a:t>
              </a:r>
              <a:endParaRPr lang="ja-JP" altLang="en-US" b="1" dirty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charset="0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2432231" y="2762228"/>
            <a:ext cx="1741968" cy="1529160"/>
            <a:chOff x="2601837" y="2738691"/>
            <a:chExt cx="1741968" cy="1529160"/>
          </a:xfrm>
        </p:grpSpPr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9190" y="3065194"/>
              <a:ext cx="943809" cy="943809"/>
            </a:xfrm>
            <a:prstGeom prst="rect">
              <a:avLst/>
            </a:prstGeom>
          </p:spPr>
        </p:pic>
        <p:grpSp>
          <p:nvGrpSpPr>
            <p:cNvPr id="8" name="グループ化 7"/>
            <p:cNvGrpSpPr/>
            <p:nvPr/>
          </p:nvGrpSpPr>
          <p:grpSpPr>
            <a:xfrm>
              <a:off x="2866617" y="3291815"/>
              <a:ext cx="976036" cy="976036"/>
              <a:chOff x="2943451" y="3775621"/>
              <a:chExt cx="976036" cy="976036"/>
            </a:xfrm>
          </p:grpSpPr>
          <p:pic>
            <p:nvPicPr>
              <p:cNvPr id="65" name="図 6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3451" y="3780583"/>
                <a:ext cx="971074" cy="971074"/>
              </a:xfrm>
              <a:prstGeom prst="rect">
                <a:avLst/>
              </a:prstGeom>
            </p:spPr>
          </p:pic>
          <p:pic>
            <p:nvPicPr>
              <p:cNvPr id="66" name="図 65"/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prstClr val="black"/>
                  <a:schemeClr val="bg1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0163" y="3776325"/>
                <a:ext cx="948619" cy="948619"/>
              </a:xfrm>
              <a:prstGeom prst="rect">
                <a:avLst/>
              </a:prstGeom>
            </p:spPr>
          </p:pic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prstClr val="black"/>
                  <a:schemeClr val="bg1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65892" y="3777007"/>
                <a:ext cx="952209" cy="952208"/>
              </a:xfrm>
              <a:prstGeom prst="rect">
                <a:avLst/>
              </a:prstGeom>
            </p:spPr>
          </p:pic>
          <p:pic>
            <p:nvPicPr>
              <p:cNvPr id="76" name="図 75"/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prstClr val="black"/>
                  <a:schemeClr val="bg1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4583" y="3775621"/>
                <a:ext cx="944904" cy="944903"/>
              </a:xfrm>
              <a:prstGeom prst="rect">
                <a:avLst/>
              </a:prstGeom>
            </p:spPr>
          </p:pic>
          <p:pic>
            <p:nvPicPr>
              <p:cNvPr id="79" name="図 7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7100" y="3780001"/>
                <a:ext cx="968007" cy="968006"/>
              </a:xfrm>
              <a:prstGeom prst="rect">
                <a:avLst/>
              </a:prstGeom>
            </p:spPr>
          </p:pic>
        </p:grpSp>
        <p:sp>
          <p:nvSpPr>
            <p:cNvPr id="131" name="テキスト ボックス 130"/>
            <p:cNvSpPr txBox="1"/>
            <p:nvPr/>
          </p:nvSpPr>
          <p:spPr>
            <a:xfrm>
              <a:off x="2601837" y="2738691"/>
              <a:ext cx="1741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70C0"/>
                  </a:solidFill>
                  <a:latin typeface="+mn-ea"/>
                  <a:cs typeface="Times New Roman" charset="0"/>
                </a:rPr>
                <a:t>“foreground”</a:t>
              </a:r>
              <a:endParaRPr lang="ja-JP" altLang="en-US" b="1" dirty="0">
                <a:solidFill>
                  <a:srgbClr val="0070C0"/>
                </a:solidFill>
                <a:latin typeface="+mn-ea"/>
                <a:cs typeface="Times New Roman" charset="0"/>
              </a:endParaRPr>
            </a:p>
          </p:txBody>
        </p:sp>
      </p:grpSp>
      <p:sp>
        <p:nvSpPr>
          <p:cNvPr id="132" name="フリーフォーム 131"/>
          <p:cNvSpPr/>
          <p:nvPr/>
        </p:nvSpPr>
        <p:spPr>
          <a:xfrm>
            <a:off x="3239703" y="3934743"/>
            <a:ext cx="1907317" cy="292431"/>
          </a:xfrm>
          <a:custGeom>
            <a:avLst/>
            <a:gdLst>
              <a:gd name="connsiteX0" fmla="*/ 0 w 3084163"/>
              <a:gd name="connsiteY0" fmla="*/ 0 h 821417"/>
              <a:gd name="connsiteX1" fmla="*/ 1565329 w 3084163"/>
              <a:gd name="connsiteY1" fmla="*/ 821411 h 821417"/>
              <a:gd name="connsiteX2" fmla="*/ 3084163 w 3084163"/>
              <a:gd name="connsiteY2" fmla="*/ 15499 h 821417"/>
              <a:gd name="connsiteX3" fmla="*/ 3084163 w 3084163"/>
              <a:gd name="connsiteY3" fmla="*/ 15499 h 821417"/>
              <a:gd name="connsiteX4" fmla="*/ 3068664 w 3084163"/>
              <a:gd name="connsiteY4" fmla="*/ 15499 h 82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4163" h="821417">
                <a:moveTo>
                  <a:pt x="0" y="0"/>
                </a:moveTo>
                <a:cubicBezTo>
                  <a:pt x="525651" y="409414"/>
                  <a:pt x="1051302" y="818828"/>
                  <a:pt x="1565329" y="821411"/>
                </a:cubicBezTo>
                <a:cubicBezTo>
                  <a:pt x="2079356" y="823994"/>
                  <a:pt x="3084163" y="15499"/>
                  <a:pt x="3084163" y="15499"/>
                </a:cubicBezTo>
                <a:lnTo>
                  <a:pt x="3084163" y="15499"/>
                </a:lnTo>
                <a:lnTo>
                  <a:pt x="3068664" y="15499"/>
                </a:lnTo>
              </a:path>
            </a:pathLst>
          </a:custGeom>
          <a:noFill/>
          <a:ln w="508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3" name="フリーフォーム 132"/>
          <p:cNvSpPr/>
          <p:nvPr/>
        </p:nvSpPr>
        <p:spPr>
          <a:xfrm rot="10800000">
            <a:off x="3525453" y="3181372"/>
            <a:ext cx="1858134" cy="312794"/>
          </a:xfrm>
          <a:custGeom>
            <a:avLst/>
            <a:gdLst>
              <a:gd name="connsiteX0" fmla="*/ 0 w 3084163"/>
              <a:gd name="connsiteY0" fmla="*/ 0 h 821417"/>
              <a:gd name="connsiteX1" fmla="*/ 1565329 w 3084163"/>
              <a:gd name="connsiteY1" fmla="*/ 821411 h 821417"/>
              <a:gd name="connsiteX2" fmla="*/ 3084163 w 3084163"/>
              <a:gd name="connsiteY2" fmla="*/ 15499 h 821417"/>
              <a:gd name="connsiteX3" fmla="*/ 3084163 w 3084163"/>
              <a:gd name="connsiteY3" fmla="*/ 15499 h 821417"/>
              <a:gd name="connsiteX4" fmla="*/ 3068664 w 3084163"/>
              <a:gd name="connsiteY4" fmla="*/ 15499 h 82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4163" h="821417">
                <a:moveTo>
                  <a:pt x="0" y="0"/>
                </a:moveTo>
                <a:cubicBezTo>
                  <a:pt x="525651" y="409414"/>
                  <a:pt x="1051302" y="818828"/>
                  <a:pt x="1565329" y="821411"/>
                </a:cubicBezTo>
                <a:cubicBezTo>
                  <a:pt x="2079356" y="823994"/>
                  <a:pt x="3084163" y="15499"/>
                  <a:pt x="3084163" y="15499"/>
                </a:cubicBezTo>
                <a:lnTo>
                  <a:pt x="3084163" y="15499"/>
                </a:lnTo>
                <a:lnTo>
                  <a:pt x="3068664" y="15499"/>
                </a:lnTo>
              </a:path>
            </a:pathLst>
          </a:custGeom>
          <a:noFill/>
          <a:ln w="508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507962" y="141711"/>
            <a:ext cx="2512808" cy="1198479"/>
            <a:chOff x="3146163" y="467795"/>
            <a:chExt cx="1905149" cy="908659"/>
          </a:xfrm>
        </p:grpSpPr>
        <p:grpSp>
          <p:nvGrpSpPr>
            <p:cNvPr id="71" name="グループ化 70"/>
            <p:cNvGrpSpPr/>
            <p:nvPr/>
          </p:nvGrpSpPr>
          <p:grpSpPr>
            <a:xfrm>
              <a:off x="3146163" y="467795"/>
              <a:ext cx="1905149" cy="908659"/>
              <a:chOff x="3858992" y="1117219"/>
              <a:chExt cx="1738819" cy="829325"/>
            </a:xfrm>
          </p:grpSpPr>
          <p:sp>
            <p:nvSpPr>
              <p:cNvPr id="57" name="四角形吹き出し 56"/>
              <p:cNvSpPr/>
              <p:nvPr/>
            </p:nvSpPr>
            <p:spPr>
              <a:xfrm>
                <a:off x="3858992" y="1117219"/>
                <a:ext cx="1738819" cy="829325"/>
              </a:xfrm>
              <a:prstGeom prst="wedgeRectCallout">
                <a:avLst>
                  <a:gd name="adj1" fmla="val -71260"/>
                  <a:gd name="adj2" fmla="val 37668"/>
                </a:avLst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depth estimation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[</a:t>
                </a:r>
                <a:r>
                  <a:rPr lang="en-US" altLang="ja-JP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Wanner</a:t>
                </a:r>
                <a:r>
                  <a:rPr lang="en-US" altLang="ja-JP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+, ‘12]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[Chen+, ‘14]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[Lin+, ‘15]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[Wang+, ‘15]</a:t>
                </a:r>
                <a:endParaRPr lang="ja-JP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58" name="図 5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3163" y="1299585"/>
                <a:ext cx="463625" cy="463623"/>
              </a:xfrm>
              <a:prstGeom prst="rect">
                <a:avLst/>
              </a:prstGeom>
            </p:spPr>
          </p:pic>
        </p:grpSp>
        <p:sp>
          <p:nvSpPr>
            <p:cNvPr id="6" name="正方形/長方形 5"/>
            <p:cNvSpPr/>
            <p:nvPr/>
          </p:nvSpPr>
          <p:spPr>
            <a:xfrm>
              <a:off x="4256225" y="1178107"/>
              <a:ext cx="795087" cy="1983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dirty="0"/>
                <a:t>[</a:t>
              </a:r>
              <a:r>
                <a:rPr lang="en-US" altLang="ja-JP" sz="1100" dirty="0" err="1"/>
                <a:t>Wanner</a:t>
              </a:r>
              <a:r>
                <a:rPr lang="en-US" altLang="ja-JP" sz="1100" dirty="0"/>
                <a:t>+, ’12]</a:t>
              </a:r>
              <a:endParaRPr lang="en-US" altLang="ja-JP" sz="1600" dirty="0"/>
            </a:p>
          </p:txBody>
        </p:sp>
      </p:grpSp>
      <p:sp>
        <p:nvSpPr>
          <p:cNvPr id="60" name="テキスト ボックス 59"/>
          <p:cNvSpPr txBox="1"/>
          <p:nvPr/>
        </p:nvSpPr>
        <p:spPr>
          <a:xfrm>
            <a:off x="3217466" y="2344067"/>
            <a:ext cx="172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Feature Vector</a:t>
            </a:r>
            <a:b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[Color, depth]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48739" y="4366924"/>
            <a:ext cx="1681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Given input </a:t>
            </a:r>
            <a:br>
              <a:rPr lang="en-US" altLang="ja-JP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ja-JP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one image 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771141" y="4520096"/>
            <a:ext cx="160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 SVM</a:t>
            </a:r>
          </a:p>
        </p:txBody>
      </p:sp>
      <p:graphicFrame>
        <p:nvGraphicFramePr>
          <p:cNvPr id="73" name="オブジェクト 72"/>
          <p:cNvGraphicFramePr>
            <a:graphicFrameLocks noChangeAspect="1"/>
          </p:cNvGraphicFramePr>
          <p:nvPr>
            <p:extLst/>
          </p:nvPr>
        </p:nvGraphicFramePr>
        <p:xfrm>
          <a:off x="6906865" y="2736292"/>
          <a:ext cx="1651454" cy="165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Acrobat Document" r:id="rId11" imgW="1666555" imgH="1666553" progId="AcroExch.Document.DC">
                  <p:embed/>
                </p:oleObj>
              </mc:Choice>
              <mc:Fallback>
                <p:oleObj name="Acrobat Document" r:id="rId11" imgW="1666555" imgH="1666553" progId="AcroExch.Document.DC">
                  <p:embed/>
                  <p:pic>
                    <p:nvPicPr>
                      <p:cNvPr id="73" name="オブジェクト 7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6865" y="2736292"/>
                        <a:ext cx="1651454" cy="1651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" name="グループ化 73"/>
          <p:cNvGrpSpPr/>
          <p:nvPr/>
        </p:nvGrpSpPr>
        <p:grpSpPr>
          <a:xfrm>
            <a:off x="8488893" y="2344728"/>
            <a:ext cx="619080" cy="2319399"/>
            <a:chOff x="6341540" y="547398"/>
            <a:chExt cx="576307" cy="1840072"/>
          </a:xfrm>
        </p:grpSpPr>
        <p:sp>
          <p:nvSpPr>
            <p:cNvPr id="75" name="正方形/長方形 74"/>
            <p:cNvSpPr/>
            <p:nvPr/>
          </p:nvSpPr>
          <p:spPr>
            <a:xfrm rot="10800000">
              <a:off x="6523287" y="887042"/>
              <a:ext cx="223398" cy="1174196"/>
            </a:xfrm>
            <a:prstGeom prst="rect">
              <a:avLst/>
            </a:prstGeom>
            <a:gradFill flip="none" rotWithShape="1">
              <a:gsLst>
                <a:gs pos="0">
                  <a:srgbClr val="3D50A0"/>
                </a:gs>
                <a:gs pos="24000">
                  <a:srgbClr val="7DC9A3"/>
                </a:gs>
                <a:gs pos="75000">
                  <a:srgbClr val="F37437"/>
                </a:gs>
                <a:gs pos="50000">
                  <a:srgbClr val="C3D841"/>
                </a:gs>
                <a:gs pos="100000">
                  <a:srgbClr val="9D333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6341540" y="547398"/>
              <a:ext cx="576307" cy="38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accent4"/>
                  </a:solidFill>
                </a:rPr>
                <a:t>High</a:t>
              </a:r>
              <a:endParaRPr lang="ja-JP" altLang="en-US" dirty="0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6360504" y="2007027"/>
              <a:ext cx="537090" cy="38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accent1"/>
                  </a:solidFill>
                </a:rPr>
                <a:t>Low</a:t>
              </a:r>
              <a:endParaRPr lang="ja-JP" altLang="en-US" dirty="0"/>
            </a:p>
          </p:txBody>
        </p:sp>
      </p:grpSp>
      <p:sp>
        <p:nvSpPr>
          <p:cNvPr id="90" name="テキスト ボックス 89"/>
          <p:cNvSpPr txBox="1"/>
          <p:nvPr/>
        </p:nvSpPr>
        <p:spPr>
          <a:xfrm>
            <a:off x="7058368" y="4578460"/>
            <a:ext cx="134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Objectness</a:t>
            </a:r>
            <a:endParaRPr lang="en-US" altLang="ja-JP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93" name="グループ化 92"/>
          <p:cNvGrpSpPr/>
          <p:nvPr/>
        </p:nvGrpSpPr>
        <p:grpSpPr>
          <a:xfrm>
            <a:off x="411515" y="2768726"/>
            <a:ext cx="1619020" cy="1619020"/>
            <a:chOff x="2943451" y="3775621"/>
            <a:chExt cx="976036" cy="976036"/>
          </a:xfrm>
        </p:grpSpPr>
        <p:pic>
          <p:nvPicPr>
            <p:cNvPr id="95" name="図 9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451" y="3780583"/>
              <a:ext cx="971074" cy="971074"/>
            </a:xfrm>
            <a:prstGeom prst="rect">
              <a:avLst/>
            </a:prstGeom>
          </p:spPr>
        </p:pic>
        <p:pic>
          <p:nvPicPr>
            <p:cNvPr id="96" name="図 95"/>
            <p:cNvPicPr>
              <a:picLocks noChangeAspect="1"/>
            </p:cNvPicPr>
            <p:nvPr/>
          </p:nvPicPr>
          <p:blipFill>
            <a:blip r:embed="rId14" cstate="screen">
              <a:duotone>
                <a:prstClr val="black"/>
                <a:schemeClr val="bg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0163" y="3776325"/>
              <a:ext cx="948619" cy="948619"/>
            </a:xfrm>
            <a:prstGeom prst="rect">
              <a:avLst/>
            </a:prstGeom>
          </p:spPr>
        </p:pic>
        <p:pic>
          <p:nvPicPr>
            <p:cNvPr id="97" name="図 96"/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bg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5892" y="3777007"/>
              <a:ext cx="952209" cy="952208"/>
            </a:xfrm>
            <a:prstGeom prst="rect">
              <a:avLst/>
            </a:prstGeom>
          </p:spPr>
        </p:pic>
        <p:pic>
          <p:nvPicPr>
            <p:cNvPr id="98" name="図 97"/>
            <p:cNvPicPr>
              <a:picLocks noChangeAspect="1"/>
            </p:cNvPicPr>
            <p:nvPr/>
          </p:nvPicPr>
          <p:blipFill>
            <a:blip r:embed="rId16" cstate="screen">
              <a:duotone>
                <a:prstClr val="black"/>
                <a:schemeClr val="bg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4583" y="3775621"/>
              <a:ext cx="944904" cy="944903"/>
            </a:xfrm>
            <a:prstGeom prst="rect">
              <a:avLst/>
            </a:prstGeom>
          </p:spPr>
        </p:pic>
        <p:pic>
          <p:nvPicPr>
            <p:cNvPr id="99" name="図 9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7099" y="3780001"/>
              <a:ext cx="968007" cy="968006"/>
            </a:xfrm>
            <a:prstGeom prst="rect">
              <a:avLst/>
            </a:prstGeom>
          </p:spPr>
        </p:pic>
      </p:grpSp>
      <p:sp>
        <p:nvSpPr>
          <p:cNvPr id="70" name="円形吹き出し 69"/>
          <p:cNvSpPr/>
          <p:nvPr/>
        </p:nvSpPr>
        <p:spPr>
          <a:xfrm>
            <a:off x="1308172" y="2868395"/>
            <a:ext cx="966120" cy="316927"/>
          </a:xfrm>
          <a:prstGeom prst="wedgeEllipseCallout">
            <a:avLst>
              <a:gd name="adj1" fmla="val -30111"/>
              <a:gd name="adj2" fmla="val 14072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00" i="1" dirty="0">
              <a:solidFill>
                <a:schemeClr val="bg1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1250525" y="2907606"/>
            <a:ext cx="1399937" cy="27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latin typeface="+mn-ea"/>
                <a:cs typeface="Times New Roman" charset="0"/>
              </a:rPr>
              <a:t>“foreground”</a:t>
            </a:r>
            <a:endParaRPr lang="ja-JP" altLang="en-US" sz="1200" dirty="0">
              <a:solidFill>
                <a:schemeClr val="bg1"/>
              </a:solidFill>
              <a:latin typeface="+mn-ea"/>
              <a:cs typeface="Times New Roman" charset="0"/>
            </a:endParaRPr>
          </a:p>
        </p:txBody>
      </p:sp>
      <p:sp>
        <p:nvSpPr>
          <p:cNvPr id="91" name="円形吹き出し 90"/>
          <p:cNvSpPr/>
          <p:nvPr/>
        </p:nvSpPr>
        <p:spPr>
          <a:xfrm>
            <a:off x="40213" y="2740295"/>
            <a:ext cx="1130806" cy="327715"/>
          </a:xfrm>
          <a:prstGeom prst="wedgeEllipseCallout">
            <a:avLst>
              <a:gd name="adj1" fmla="val 37940"/>
              <a:gd name="adj2" fmla="val 13026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00" i="1" dirty="0">
              <a:solidFill>
                <a:schemeClr val="bg1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-60219" y="2787657"/>
            <a:ext cx="12578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+mn-ea"/>
                <a:cs typeface="Times New Roman" charset="0"/>
              </a:rPr>
              <a:t>“background”</a:t>
            </a:r>
            <a:endParaRPr lang="ja-JP" altLang="en-US" sz="1200" dirty="0">
              <a:solidFill>
                <a:schemeClr val="bg1"/>
              </a:solidFill>
              <a:latin typeface="+mn-e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2458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err="1"/>
              <a:t>Objectness</a:t>
            </a:r>
            <a:r>
              <a:rPr lang="en-US" altLang="ja-JP" dirty="0"/>
              <a:t> for multi label segmentation</a:t>
            </a:r>
          </a:p>
          <a:p>
            <a:pPr lvl="1"/>
            <a:r>
              <a:rPr lang="en-US" altLang="ja-JP" dirty="0"/>
              <a:t>Use one-vs-rest SVMs</a:t>
            </a:r>
            <a:endParaRPr lang="en-US" altLang="ja-JP" dirty="0">
              <a:solidFill>
                <a:schemeClr val="accent4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47999" y="4925318"/>
            <a:ext cx="2133600" cy="273844"/>
          </a:xfrm>
        </p:spPr>
        <p:txBody>
          <a:bodyPr/>
          <a:lstStyle/>
          <a:p>
            <a:fld id="{13519615-82D0-5A43-A585-A379E2DDF07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Effective use of depth: </a:t>
            </a:r>
            <a:r>
              <a:rPr lang="en-US" altLang="ja-JP" dirty="0" err="1"/>
              <a:t>Objectness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3334802" y="2771181"/>
            <a:ext cx="1373790" cy="1792352"/>
            <a:chOff x="3269296" y="2657200"/>
            <a:chExt cx="1518420" cy="1981047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3332642" y="2657200"/>
              <a:ext cx="13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accent4"/>
                  </a:solidFill>
                  <a:latin typeface="+mn-ea"/>
                  <a:cs typeface="Times New Roman" charset="0"/>
                </a:rPr>
                <a:t>“Leaves 1”</a:t>
              </a:r>
              <a:endParaRPr lang="ja-JP" altLang="en-US" b="1" dirty="0">
                <a:solidFill>
                  <a:schemeClr val="accent4"/>
                </a:solidFill>
                <a:latin typeface="+mn-ea"/>
                <a:cs typeface="Times New Roman" charset="0"/>
              </a:endParaRPr>
            </a:p>
          </p:txBody>
        </p:sp>
        <p:graphicFrame>
          <p:nvGraphicFramePr>
            <p:cNvPr id="23" name="オブジェクト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4491261"/>
                </p:ext>
              </p:extLst>
            </p:nvPr>
          </p:nvGraphicFramePr>
          <p:xfrm>
            <a:off x="3269296" y="3111152"/>
            <a:ext cx="1518420" cy="1527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0" name="Acrobat Document" r:id="rId4" imgW="1666555" imgH="1676400" progId="AcroExch.Document.DC">
                    <p:embed/>
                  </p:oleObj>
                </mc:Choice>
                <mc:Fallback>
                  <p:oleObj name="Acrobat Document" r:id="rId4" imgW="1666555" imgH="1676400" progId="AcroExch.Document.DC">
                    <p:embed/>
                    <p:pic>
                      <p:nvPicPr>
                        <p:cNvPr id="50" name="オブジェクト 4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69296" y="3111152"/>
                          <a:ext cx="1518420" cy="15270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グループ化 6"/>
          <p:cNvGrpSpPr/>
          <p:nvPr/>
        </p:nvGrpSpPr>
        <p:grpSpPr>
          <a:xfrm>
            <a:off x="1711295" y="2779599"/>
            <a:ext cx="1381639" cy="1784736"/>
            <a:chOff x="1677427" y="2665618"/>
            <a:chExt cx="1527095" cy="1972629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689341" y="2665618"/>
              <a:ext cx="1508126" cy="408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tx2"/>
                  </a:solidFill>
                  <a:latin typeface="+mn-ea"/>
                  <a:cs typeface="Times New Roman" charset="0"/>
                </a:rPr>
                <a:t>“butterfly”</a:t>
              </a:r>
              <a:endParaRPr lang="ja-JP" altLang="en-US" b="1" dirty="0">
                <a:solidFill>
                  <a:schemeClr val="tx2"/>
                </a:solidFill>
                <a:latin typeface="+mn-ea"/>
                <a:cs typeface="Times New Roman" charset="0"/>
              </a:endParaRPr>
            </a:p>
          </p:txBody>
        </p:sp>
        <p:graphicFrame>
          <p:nvGraphicFramePr>
            <p:cNvPr id="24" name="オブジェクト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2353711"/>
                </p:ext>
              </p:extLst>
            </p:nvPr>
          </p:nvGraphicFramePr>
          <p:xfrm>
            <a:off x="1677427" y="3111152"/>
            <a:ext cx="1527095" cy="1527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1" name="Acrobat Document" r:id="rId6" imgW="1666555" imgH="1666553" progId="AcroExch.Document.DC">
                    <p:embed/>
                  </p:oleObj>
                </mc:Choice>
                <mc:Fallback>
                  <p:oleObj name="Acrobat Document" r:id="rId6" imgW="1666555" imgH="1666553" progId="AcroExch.Document.DC">
                    <p:embed/>
                    <p:pic>
                      <p:nvPicPr>
                        <p:cNvPr id="51" name="オブジェクト 5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77427" y="3111152"/>
                          <a:ext cx="1527095" cy="15270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グループ化 9"/>
          <p:cNvGrpSpPr/>
          <p:nvPr/>
        </p:nvGrpSpPr>
        <p:grpSpPr>
          <a:xfrm>
            <a:off x="4949634" y="2771181"/>
            <a:ext cx="1389535" cy="1809665"/>
            <a:chOff x="4912788" y="2657200"/>
            <a:chExt cx="1535822" cy="2000182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4984835" y="2657200"/>
              <a:ext cx="13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00B050"/>
                  </a:solidFill>
                  <a:latin typeface="+mn-ea"/>
                  <a:cs typeface="Times New Roman" charset="0"/>
                </a:rPr>
                <a:t>“Leaves 2”</a:t>
              </a:r>
              <a:endParaRPr lang="ja-JP" altLang="en-US" b="1" dirty="0">
                <a:solidFill>
                  <a:srgbClr val="00B050"/>
                </a:solidFill>
                <a:latin typeface="+mn-ea"/>
                <a:cs typeface="Times New Roman" charset="0"/>
              </a:endParaRPr>
            </a:p>
          </p:txBody>
        </p:sp>
        <p:graphicFrame>
          <p:nvGraphicFramePr>
            <p:cNvPr id="25" name="オブジェクト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2679672"/>
                </p:ext>
              </p:extLst>
            </p:nvPr>
          </p:nvGraphicFramePr>
          <p:xfrm>
            <a:off x="4912788" y="3130287"/>
            <a:ext cx="1535822" cy="1527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2" name="Acrobat Document" r:id="rId8" imgW="1675949" imgH="1666553" progId="AcroExch.Document.DC">
                    <p:embed/>
                  </p:oleObj>
                </mc:Choice>
                <mc:Fallback>
                  <p:oleObj name="Acrobat Document" r:id="rId8" imgW="1675949" imgH="1666553" progId="AcroExch.Document.DC">
                    <p:embed/>
                    <p:pic>
                      <p:nvPicPr>
                        <p:cNvPr id="52" name="オブジェクト 5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912788" y="3130287"/>
                          <a:ext cx="1535822" cy="15270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グループ化 8"/>
          <p:cNvGrpSpPr/>
          <p:nvPr/>
        </p:nvGrpSpPr>
        <p:grpSpPr>
          <a:xfrm>
            <a:off x="6581867" y="2777714"/>
            <a:ext cx="1405537" cy="1806936"/>
            <a:chOff x="6547999" y="2663733"/>
            <a:chExt cx="1553509" cy="1997167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6840486" y="2663733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0000"/>
                  </a:solidFill>
                  <a:latin typeface="+mn-ea"/>
                  <a:cs typeface="Times New Roman" charset="0"/>
                </a:rPr>
                <a:t>“Floor”</a:t>
              </a:r>
              <a:endParaRPr lang="ja-JP" altLang="en-US" b="1" dirty="0">
                <a:solidFill>
                  <a:srgbClr val="FF0000"/>
                </a:solidFill>
                <a:latin typeface="+mn-ea"/>
                <a:cs typeface="Times New Roman" charset="0"/>
              </a:endParaRPr>
            </a:p>
          </p:txBody>
        </p:sp>
        <p:graphicFrame>
          <p:nvGraphicFramePr>
            <p:cNvPr id="26" name="オブジェクト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7316732"/>
                </p:ext>
              </p:extLst>
            </p:nvPr>
          </p:nvGraphicFramePr>
          <p:xfrm>
            <a:off x="6547999" y="3116218"/>
            <a:ext cx="1553509" cy="1544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3" name="Acrobat Document" r:id="rId10" imgW="1675949" imgH="1666553" progId="AcroExch.Document.DC">
                    <p:embed/>
                  </p:oleObj>
                </mc:Choice>
                <mc:Fallback>
                  <p:oleObj name="Acrobat Document" r:id="rId10" imgW="1675949" imgH="1666553" progId="AcroExch.Document.DC">
                    <p:embed/>
                    <p:pic>
                      <p:nvPicPr>
                        <p:cNvPr id="53" name="オブジェクト 52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547999" y="3116218"/>
                          <a:ext cx="1553509" cy="15446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グループ化 26"/>
          <p:cNvGrpSpPr/>
          <p:nvPr/>
        </p:nvGrpSpPr>
        <p:grpSpPr>
          <a:xfrm>
            <a:off x="8401542" y="2779599"/>
            <a:ext cx="560113" cy="1976849"/>
            <a:chOff x="6341540" y="547398"/>
            <a:chExt cx="576307" cy="1840072"/>
          </a:xfrm>
        </p:grpSpPr>
        <p:sp>
          <p:nvSpPr>
            <p:cNvPr id="28" name="正方形/長方形 27"/>
            <p:cNvSpPr/>
            <p:nvPr/>
          </p:nvSpPr>
          <p:spPr>
            <a:xfrm rot="10800000">
              <a:off x="6523287" y="887042"/>
              <a:ext cx="223398" cy="1174196"/>
            </a:xfrm>
            <a:prstGeom prst="rect">
              <a:avLst/>
            </a:prstGeom>
            <a:gradFill flip="none" rotWithShape="1">
              <a:gsLst>
                <a:gs pos="0">
                  <a:srgbClr val="3D50A0"/>
                </a:gs>
                <a:gs pos="24000">
                  <a:srgbClr val="7DC9A3"/>
                </a:gs>
                <a:gs pos="75000">
                  <a:srgbClr val="F37437"/>
                </a:gs>
                <a:gs pos="50000">
                  <a:srgbClr val="C3D841"/>
                </a:gs>
                <a:gs pos="100000">
                  <a:srgbClr val="9D333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341540" y="547398"/>
              <a:ext cx="576307" cy="38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accent4"/>
                  </a:solidFill>
                </a:rPr>
                <a:t>High</a:t>
              </a:r>
              <a:endParaRPr lang="ja-JP" altLang="en-US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360504" y="2007027"/>
              <a:ext cx="537090" cy="38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accent1"/>
                  </a:solidFill>
                </a:rPr>
                <a:t>Low</a:t>
              </a:r>
              <a:endParaRPr lang="ja-JP" altLang="en-US" dirty="0"/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298908" y="947515"/>
            <a:ext cx="2846585" cy="1914001"/>
            <a:chOff x="385725" y="1943689"/>
            <a:chExt cx="2707524" cy="1820501"/>
          </a:xfrm>
        </p:grpSpPr>
        <p:graphicFrame>
          <p:nvGraphicFramePr>
            <p:cNvPr id="32" name="オブジェクト 31"/>
            <p:cNvGraphicFramePr>
              <a:graphicFrameLocks noChangeAspect="1"/>
            </p:cNvGraphicFramePr>
            <p:nvPr/>
          </p:nvGraphicFramePr>
          <p:xfrm>
            <a:off x="946981" y="2108704"/>
            <a:ext cx="1437800" cy="143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4" name="Acrobat Document" r:id="rId12" imgW="2571698" imgH="2571574" progId="AcroExch.Document.DC">
                    <p:embed/>
                  </p:oleObj>
                </mc:Choice>
                <mc:Fallback>
                  <p:oleObj name="Acrobat Document" r:id="rId12" imgW="2571698" imgH="2571574" progId="AcroExch.Document.DC">
                    <p:embed/>
                    <p:pic>
                      <p:nvPicPr>
                        <p:cNvPr id="135" name="オブジェクト 13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46981" y="2108704"/>
                          <a:ext cx="1437800" cy="143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3" name="グループ化 32"/>
            <p:cNvGrpSpPr/>
            <p:nvPr/>
          </p:nvGrpSpPr>
          <p:grpSpPr>
            <a:xfrm>
              <a:off x="1710752" y="2100791"/>
              <a:ext cx="1382497" cy="301445"/>
              <a:chOff x="846851" y="1869397"/>
              <a:chExt cx="1267962" cy="301445"/>
            </a:xfrm>
          </p:grpSpPr>
          <p:sp>
            <p:nvSpPr>
              <p:cNvPr id="43" name="円形吹き出し 42"/>
              <p:cNvSpPr/>
              <p:nvPr/>
            </p:nvSpPr>
            <p:spPr>
              <a:xfrm>
                <a:off x="846851" y="1869397"/>
                <a:ext cx="842794" cy="301445"/>
              </a:xfrm>
              <a:prstGeom prst="wedgeEllipseCallout">
                <a:avLst>
                  <a:gd name="adj1" fmla="val -30111"/>
                  <a:gd name="adj2" fmla="val 14072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i="1" dirty="0">
                  <a:solidFill>
                    <a:schemeClr val="bg1"/>
                  </a:solidFill>
                  <a:latin typeface="+mj-lt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893579" y="1906693"/>
                <a:ext cx="1221234" cy="263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1200" dirty="0">
                    <a:solidFill>
                      <a:schemeClr val="bg1"/>
                    </a:solidFill>
                    <a:latin typeface="+mn-ea"/>
                    <a:cs typeface="Times New Roman" charset="0"/>
                  </a:rPr>
                  <a:t>“butterfly”</a:t>
                </a:r>
                <a:endParaRPr lang="ja-JP" altLang="en-US" sz="1200" dirty="0">
                  <a:solidFill>
                    <a:schemeClr val="bg1"/>
                  </a:solidFill>
                  <a:latin typeface="+mn-ea"/>
                  <a:cs typeface="Times New Roman" charset="0"/>
                </a:endParaRPr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>
              <a:off x="385725" y="1943689"/>
              <a:ext cx="1196425" cy="354815"/>
              <a:chOff x="1159784" y="1825971"/>
              <a:chExt cx="1083785" cy="328298"/>
            </a:xfrm>
          </p:grpSpPr>
          <p:sp>
            <p:nvSpPr>
              <p:cNvPr id="41" name="円形吹き出し 40"/>
              <p:cNvSpPr/>
              <p:nvPr/>
            </p:nvSpPr>
            <p:spPr>
              <a:xfrm>
                <a:off x="1384568" y="1825971"/>
                <a:ext cx="626167" cy="288411"/>
              </a:xfrm>
              <a:prstGeom prst="wedgeEllipseCallout">
                <a:avLst>
                  <a:gd name="adj1" fmla="val 48867"/>
                  <a:gd name="adj2" fmla="val 51083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i="1" dirty="0">
                  <a:solidFill>
                    <a:schemeClr val="bg1"/>
                  </a:solidFill>
                  <a:latin typeface="+mj-lt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1159784" y="1849387"/>
                <a:ext cx="1083785" cy="304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chemeClr val="bg1"/>
                    </a:solidFill>
                    <a:latin typeface="+mn-ea"/>
                    <a:cs typeface="Times New Roman" charset="0"/>
                  </a:rPr>
                  <a:t>“Floor</a:t>
                </a:r>
                <a:r>
                  <a:rPr lang="ja-JP" altLang="en-US" sz="1200" dirty="0">
                    <a:solidFill>
                      <a:schemeClr val="bg1"/>
                    </a:solidFill>
                    <a:latin typeface="+mn-ea"/>
                    <a:cs typeface="Times New Roman" charset="0"/>
                  </a:rPr>
                  <a:t>”</a:t>
                </a:r>
              </a:p>
            </p:txBody>
          </p:sp>
        </p:grpSp>
        <p:grpSp>
          <p:nvGrpSpPr>
            <p:cNvPr id="35" name="グループ化 34"/>
            <p:cNvGrpSpPr/>
            <p:nvPr/>
          </p:nvGrpSpPr>
          <p:grpSpPr>
            <a:xfrm>
              <a:off x="453402" y="3422679"/>
              <a:ext cx="1318858" cy="341511"/>
              <a:chOff x="1274034" y="1495985"/>
              <a:chExt cx="1092642" cy="341511"/>
            </a:xfrm>
          </p:grpSpPr>
          <p:sp>
            <p:nvSpPr>
              <p:cNvPr id="39" name="円形吹き出し 38"/>
              <p:cNvSpPr/>
              <p:nvPr/>
            </p:nvSpPr>
            <p:spPr>
              <a:xfrm>
                <a:off x="1439524" y="1495985"/>
                <a:ext cx="801167" cy="277372"/>
              </a:xfrm>
              <a:prstGeom prst="wedgeEllipseCallout">
                <a:avLst>
                  <a:gd name="adj1" fmla="val 3276"/>
                  <a:gd name="adj2" fmla="val -91925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i="1" dirty="0">
                  <a:solidFill>
                    <a:schemeClr val="bg1"/>
                  </a:solidFill>
                  <a:latin typeface="+mj-lt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1274034" y="1507989"/>
                <a:ext cx="1092642" cy="329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chemeClr val="bg1"/>
                    </a:solidFill>
                    <a:latin typeface="+mn-ea"/>
                    <a:cs typeface="Times New Roman" charset="0"/>
                  </a:rPr>
                  <a:t>“Leaves 1”</a:t>
                </a:r>
              </a:p>
            </p:txBody>
          </p:sp>
        </p:grpSp>
        <p:grpSp>
          <p:nvGrpSpPr>
            <p:cNvPr id="36" name="グループ化 35"/>
            <p:cNvGrpSpPr/>
            <p:nvPr/>
          </p:nvGrpSpPr>
          <p:grpSpPr>
            <a:xfrm>
              <a:off x="1759494" y="3418246"/>
              <a:ext cx="1321261" cy="335406"/>
              <a:chOff x="798948" y="1454086"/>
              <a:chExt cx="1094632" cy="335406"/>
            </a:xfrm>
          </p:grpSpPr>
          <p:sp>
            <p:nvSpPr>
              <p:cNvPr id="37" name="円形吹き出し 36"/>
              <p:cNvSpPr/>
              <p:nvPr/>
            </p:nvSpPr>
            <p:spPr>
              <a:xfrm>
                <a:off x="939781" y="1454086"/>
                <a:ext cx="770398" cy="260991"/>
              </a:xfrm>
              <a:prstGeom prst="wedgeEllipseCallout">
                <a:avLst>
                  <a:gd name="adj1" fmla="val -16480"/>
                  <a:gd name="adj2" fmla="val -118398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i="1" dirty="0">
                  <a:solidFill>
                    <a:schemeClr val="bg1"/>
                  </a:solidFill>
                  <a:latin typeface="+mj-lt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798948" y="1459985"/>
                <a:ext cx="1094632" cy="329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chemeClr val="bg1"/>
                    </a:solidFill>
                    <a:latin typeface="+mn-ea"/>
                    <a:cs typeface="Times New Roman" charset="0"/>
                  </a:rPr>
                  <a:t>“Leaves 2”</a:t>
                </a:r>
                <a:endParaRPr lang="ja-JP" altLang="en-US" sz="1200" dirty="0">
                  <a:solidFill>
                    <a:schemeClr val="bg1"/>
                  </a:solidFill>
                  <a:latin typeface="+mn-ea"/>
                  <a:cs typeface="Times New Roman" charset="0"/>
                </a:endParaRPr>
              </a:p>
            </p:txBody>
          </p:sp>
        </p:grpSp>
      </p:grpSp>
      <p:sp>
        <p:nvSpPr>
          <p:cNvPr id="45" name="テキスト ボックス 44"/>
          <p:cNvSpPr txBox="1"/>
          <p:nvPr/>
        </p:nvSpPr>
        <p:spPr>
          <a:xfrm>
            <a:off x="3930363" y="4587909"/>
            <a:ext cx="159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Objectnesses</a:t>
            </a:r>
            <a:endParaRPr lang="en-US" altLang="ja-JP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33329" y="276689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charset="0"/>
              </a:rPr>
              <a:t>Label</a:t>
            </a:r>
            <a:endParaRPr lang="ja-JP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3510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</a:rPr>
              <a:t>“Editing light fields are challenging task.”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[</a:t>
            </a:r>
            <a:r>
              <a:rPr lang="en-US" altLang="ja-JP" sz="1800" dirty="0" err="1">
                <a:solidFill>
                  <a:schemeClr val="bg1">
                    <a:lumMod val="95000"/>
                  </a:schemeClr>
                </a:solidFill>
              </a:rPr>
              <a:t>Jarabo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+, </a:t>
            </a:r>
            <a:r>
              <a:rPr lang="en-US" altLang="ja-JP" sz="1800" i="1" dirty="0" err="1">
                <a:solidFill>
                  <a:schemeClr val="bg1">
                    <a:lumMod val="95000"/>
                  </a:schemeClr>
                </a:solidFill>
              </a:rPr>
              <a:t>ToG</a:t>
            </a:r>
            <a:r>
              <a:rPr lang="en-US" altLang="ja-JP" sz="1800" dirty="0">
                <a:solidFill>
                  <a:schemeClr val="bg1">
                    <a:lumMod val="95000"/>
                  </a:schemeClr>
                </a:solidFill>
              </a:rPr>
              <a:t> ’14]</a:t>
            </a:r>
          </a:p>
          <a:p>
            <a:pPr lvl="1"/>
            <a:r>
              <a:rPr lang="en-US" altLang="ja-JP" dirty="0"/>
              <a:t>Three difficulties: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There are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no interfaces for 4D editing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Interfaces </a:t>
            </a: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must use depth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 to minimize redundancy for user.</a:t>
            </a:r>
          </a:p>
          <a:p>
            <a:pPr marL="857250" lvl="1" indent="-514350">
              <a:buSzPct val="100000"/>
              <a:buFont typeface="+mj-lt"/>
              <a:buAutoNum type="romanUcPeriod"/>
            </a:pPr>
            <a:r>
              <a:rPr lang="en-US" altLang="ja-JP" dirty="0"/>
              <a:t>The local edit on a light field</a:t>
            </a:r>
            <a:r>
              <a:rPr lang="ja-JP" altLang="en-US" dirty="0"/>
              <a:t> </a:t>
            </a:r>
            <a:r>
              <a:rPr lang="en-US" altLang="ja-JP" b="1" dirty="0"/>
              <a:t>needs to preserve the coherency</a:t>
            </a:r>
            <a:r>
              <a:rPr lang="en-US" altLang="ja-JP" dirty="0"/>
              <a:t>.</a:t>
            </a:r>
          </a:p>
          <a:p>
            <a:pPr marL="385762" indent="-342900"/>
            <a:r>
              <a:rPr kumimoji="1" lang="en-US" altLang="ja-JP" b="1" dirty="0"/>
              <a:t>Our solution</a:t>
            </a:r>
          </a:p>
          <a:p>
            <a:pPr marL="857250" lvl="1" indent="-514350">
              <a:buFont typeface="+mj-lt"/>
              <a:buAutoNum type="romanUcPeriod"/>
            </a:pPr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Ask</a:t>
            </a:r>
            <a:r>
              <a:rPr kumimoji="1" lang="ja-JP" alt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user to </a:t>
            </a:r>
            <a:r>
              <a:rPr kumimoji="1" lang="en-US" altLang="ja-JP" b="1" dirty="0">
                <a:solidFill>
                  <a:schemeClr val="bg1">
                    <a:lumMod val="95000"/>
                  </a:schemeClr>
                </a:solidFill>
              </a:rPr>
              <a:t>input seeds on central 2D image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Propagate seeds to other images based on </a:t>
            </a:r>
            <a:br>
              <a:rPr lang="en-US" altLang="ja-JP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altLang="ja-JP" b="1" dirty="0">
                <a:solidFill>
                  <a:schemeClr val="bg1">
                    <a:lumMod val="95000"/>
                  </a:schemeClr>
                </a:solidFill>
              </a:rPr>
              <a:t>color and estimated depth</a:t>
            </a:r>
            <a:endParaRPr kumimoji="1" lang="en-US" altLang="ja-JP" b="1" dirty="0">
              <a:solidFill>
                <a:schemeClr val="bg1">
                  <a:lumMod val="95000"/>
                </a:schemeClr>
              </a:solidFill>
            </a:endParaRP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Introduce </a:t>
            </a:r>
            <a:r>
              <a:rPr lang="en-US" altLang="ja-JP" b="1" dirty="0"/>
              <a:t>smoothness constraints for spatial and angular neighbors</a:t>
            </a:r>
            <a:endParaRPr kumimoji="1" lang="en-US" altLang="ja-JP" b="1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 statement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426825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Smoothness constraints between </a:t>
            </a:r>
            <a:br>
              <a:rPr kumimoji="1" lang="en-US" altLang="ja-JP" dirty="0"/>
            </a:br>
            <a:r>
              <a:rPr lang="en-US" altLang="ja-JP" b="1" u="sng" dirty="0">
                <a:solidFill>
                  <a:schemeClr val="accent4"/>
                </a:solidFill>
              </a:rPr>
              <a:t>Spatial </a:t>
            </a:r>
            <a:r>
              <a:rPr kumimoji="1" lang="en-US" altLang="ja-JP" b="1" u="sng" dirty="0">
                <a:solidFill>
                  <a:schemeClr val="accent4"/>
                </a:solidFill>
              </a:rPr>
              <a:t>neighbor</a:t>
            </a:r>
            <a:r>
              <a:rPr lang="ja-JP" altLang="en-US" dirty="0"/>
              <a:t> </a:t>
            </a:r>
            <a:r>
              <a:rPr kumimoji="1" lang="en-US" altLang="ja-JP" dirty="0"/>
              <a:t>and</a:t>
            </a:r>
            <a:r>
              <a:rPr kumimoji="1" lang="ja-JP" altLang="en-US" dirty="0"/>
              <a:t> </a:t>
            </a:r>
            <a:r>
              <a:rPr kumimoji="1" lang="en-US" altLang="ja-JP" b="1" u="sng" dirty="0">
                <a:solidFill>
                  <a:srgbClr val="00B050"/>
                </a:solidFill>
              </a:rPr>
              <a:t>Angular neighbor</a:t>
            </a:r>
            <a:r>
              <a:rPr kumimoji="1" lang="ja-JP" altLang="en-US" dirty="0"/>
              <a:t> 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73182" y="0"/>
            <a:ext cx="8797637" cy="41381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Smoothness constraints for 4D segmentation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-22876" y="1523996"/>
            <a:ext cx="4423748" cy="3563084"/>
            <a:chOff x="90412" y="1995242"/>
            <a:chExt cx="4541936" cy="3658278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12" y="2247067"/>
              <a:ext cx="4541936" cy="3406453"/>
            </a:xfrm>
            <a:prstGeom prst="rect">
              <a:avLst/>
            </a:prstGeom>
          </p:spPr>
        </p:pic>
        <p:cxnSp>
          <p:nvCxnSpPr>
            <p:cNvPr id="32" name="直線コネクタ 31"/>
            <p:cNvCxnSpPr/>
            <p:nvPr/>
          </p:nvCxnSpPr>
          <p:spPr>
            <a:xfrm>
              <a:off x="1809132" y="2348735"/>
              <a:ext cx="224381" cy="1662417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V="1">
              <a:off x="260266" y="4011152"/>
              <a:ext cx="1773247" cy="436749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グループ化 58"/>
            <p:cNvGrpSpPr/>
            <p:nvPr/>
          </p:nvGrpSpPr>
          <p:grpSpPr>
            <a:xfrm>
              <a:off x="1553102" y="1995242"/>
              <a:ext cx="371872" cy="374579"/>
              <a:chOff x="4481510" y="53009"/>
              <a:chExt cx="981076" cy="988219"/>
            </a:xfrm>
          </p:grpSpPr>
          <p:sp>
            <p:nvSpPr>
              <p:cNvPr id="60" name="円/楕円 20"/>
              <p:cNvSpPr/>
              <p:nvPr/>
            </p:nvSpPr>
            <p:spPr>
              <a:xfrm>
                <a:off x="4869656" y="428625"/>
                <a:ext cx="209550" cy="209550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61" name="二等辺三角形 60"/>
              <p:cNvSpPr/>
              <p:nvPr/>
            </p:nvSpPr>
            <p:spPr>
              <a:xfrm>
                <a:off x="4872037" y="53009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62" name="二等辺三角形 61"/>
              <p:cNvSpPr/>
              <p:nvPr/>
            </p:nvSpPr>
            <p:spPr>
              <a:xfrm rot="10800000">
                <a:off x="4872037" y="717377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63" name="二等辺三角形 62"/>
              <p:cNvSpPr/>
              <p:nvPr/>
            </p:nvSpPr>
            <p:spPr>
              <a:xfrm rot="5400000">
                <a:off x="5198267" y="369094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64" name="二等辺三角形 63"/>
              <p:cNvSpPr/>
              <p:nvPr/>
            </p:nvSpPr>
            <p:spPr>
              <a:xfrm rot="16200000">
                <a:off x="4541042" y="369093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</p:grpSp>
        <p:cxnSp>
          <p:nvCxnSpPr>
            <p:cNvPr id="69" name="直線コネクタ 68"/>
            <p:cNvCxnSpPr/>
            <p:nvPr/>
          </p:nvCxnSpPr>
          <p:spPr>
            <a:xfrm>
              <a:off x="1809132" y="2348735"/>
              <a:ext cx="287881" cy="1699617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V="1">
              <a:off x="323766" y="4048352"/>
              <a:ext cx="1773247" cy="436749"/>
            </a:xfrm>
            <a:prstGeom prst="line">
              <a:avLst/>
            </a:prstGeom>
            <a:ln w="222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1802220" y="2346543"/>
              <a:ext cx="167792" cy="1614513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V="1">
              <a:off x="196766" y="3961056"/>
              <a:ext cx="1773247" cy="436749"/>
            </a:xfrm>
            <a:prstGeom prst="line">
              <a:avLst/>
            </a:prstGeom>
            <a:ln w="222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6"/>
          <p:cNvGrpSpPr/>
          <p:nvPr/>
        </p:nvGrpSpPr>
        <p:grpSpPr>
          <a:xfrm>
            <a:off x="4427743" y="1551556"/>
            <a:ext cx="4423748" cy="3522184"/>
            <a:chOff x="4265903" y="2023895"/>
            <a:chExt cx="4541936" cy="3616285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5903" y="2233727"/>
              <a:ext cx="4541936" cy="3406453"/>
            </a:xfrm>
            <a:prstGeom prst="rect">
              <a:avLst/>
            </a:prstGeom>
          </p:spPr>
        </p:pic>
        <p:cxnSp>
          <p:nvCxnSpPr>
            <p:cNvPr id="26" name="直線コネクタ 25"/>
            <p:cNvCxnSpPr/>
            <p:nvPr/>
          </p:nvCxnSpPr>
          <p:spPr>
            <a:xfrm>
              <a:off x="6013892" y="2371396"/>
              <a:ext cx="224381" cy="1662417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4465026" y="4039805"/>
              <a:ext cx="1773247" cy="436749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5757862" y="2023895"/>
              <a:ext cx="371872" cy="374579"/>
              <a:chOff x="4481510" y="53009"/>
              <a:chExt cx="981076" cy="988219"/>
            </a:xfrm>
          </p:grpSpPr>
          <p:sp>
            <p:nvSpPr>
              <p:cNvPr id="29" name="円/楕円 20"/>
              <p:cNvSpPr/>
              <p:nvPr/>
            </p:nvSpPr>
            <p:spPr>
              <a:xfrm>
                <a:off x="4869656" y="428625"/>
                <a:ext cx="209550" cy="209550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30" name="二等辺三角形 29"/>
              <p:cNvSpPr/>
              <p:nvPr/>
            </p:nvSpPr>
            <p:spPr>
              <a:xfrm>
                <a:off x="4872037" y="53009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33" name="二等辺三角形 32"/>
              <p:cNvSpPr/>
              <p:nvPr/>
            </p:nvSpPr>
            <p:spPr>
              <a:xfrm rot="10800000">
                <a:off x="4872037" y="717377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34" name="二等辺三角形 33"/>
              <p:cNvSpPr/>
              <p:nvPr/>
            </p:nvSpPr>
            <p:spPr>
              <a:xfrm rot="5400000">
                <a:off x="5198267" y="369094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35" name="二等辺三角形 34"/>
              <p:cNvSpPr/>
              <p:nvPr/>
            </p:nvSpPr>
            <p:spPr>
              <a:xfrm rot="16200000">
                <a:off x="4541042" y="369093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</p:grpSp>
        <p:cxnSp>
          <p:nvCxnSpPr>
            <p:cNvPr id="36" name="直線コネクタ 35"/>
            <p:cNvCxnSpPr/>
            <p:nvPr/>
          </p:nvCxnSpPr>
          <p:spPr>
            <a:xfrm>
              <a:off x="6013892" y="2385857"/>
              <a:ext cx="224381" cy="1662417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4519671" y="4031336"/>
              <a:ext cx="1718601" cy="533786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6006980" y="2375196"/>
              <a:ext cx="231292" cy="1664609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4465026" y="4039804"/>
              <a:ext cx="1773247" cy="327014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44189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3182" y="558801"/>
            <a:ext cx="8797637" cy="1964266"/>
          </a:xfrm>
        </p:spPr>
        <p:txBody>
          <a:bodyPr>
            <a:noAutofit/>
          </a:bodyPr>
          <a:lstStyle/>
          <a:p>
            <a:pPr marL="385762" indent="-342900"/>
            <a:r>
              <a:rPr kumimoji="1" lang="en-US" altLang="ja-JP" b="1" dirty="0"/>
              <a:t>Our solution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Ask</a:t>
            </a:r>
            <a:r>
              <a:rPr lang="ja-JP" altLang="en-US" dirty="0"/>
              <a:t> </a:t>
            </a:r>
            <a:r>
              <a:rPr lang="en-US" altLang="ja-JP" dirty="0"/>
              <a:t>user to </a:t>
            </a:r>
            <a:r>
              <a:rPr lang="en-US" altLang="ja-JP" b="1" dirty="0"/>
              <a:t>input seeds on central 2D image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Propagate seeds to other images based on </a:t>
            </a:r>
            <a:br>
              <a:rPr lang="en-US" altLang="ja-JP" dirty="0"/>
            </a:br>
            <a:r>
              <a:rPr lang="en-US" altLang="ja-JP" b="1" dirty="0"/>
              <a:t>color and estimated depth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Introduce </a:t>
            </a:r>
            <a:r>
              <a:rPr lang="en-US" altLang="ja-JP" b="1" dirty="0"/>
              <a:t>smoothness constraints for spatial and angular neighbors</a:t>
            </a:r>
            <a:endParaRPr kumimoji="1" lang="en-US" alt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Solve</a:t>
            </a:r>
            <a:endParaRPr kumimoji="1" lang="ja-JP" altLang="en-US" dirty="0"/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173182" y="3751781"/>
            <a:ext cx="8797637" cy="110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kumimoji="1"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1pPr>
            <a:lvl2pPr marL="557213" indent="-214313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kumimoji="1"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2pPr>
            <a:lvl3pPr marL="8572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ü"/>
              <a:defRPr kumimoji="1"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3pPr>
            <a:lvl4pPr marL="12001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–"/>
              <a:defRPr kumimoji="1"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4pPr>
            <a:lvl5pPr marL="15430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»"/>
              <a:defRPr kumimoji="1"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2" indent="-342900"/>
            <a:r>
              <a:rPr lang="en-US" altLang="ja-JP" dirty="0"/>
              <a:t>To combine these solutions:</a:t>
            </a:r>
          </a:p>
          <a:p>
            <a:pPr marL="685800" lvl="1" indent="-342900"/>
            <a:r>
              <a:rPr lang="en-US" altLang="ja-JP" dirty="0"/>
              <a:t>State light field segmentation as </a:t>
            </a:r>
            <a:r>
              <a:rPr lang="en-US" altLang="ja-JP" b="1" dirty="0"/>
              <a:t>energy minimization problem</a:t>
            </a:r>
            <a:endParaRPr lang="ja-JP" altLang="en-US" b="1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329505" y="2821645"/>
            <a:ext cx="2169613" cy="969008"/>
            <a:chOff x="4265903" y="3115245"/>
            <a:chExt cx="4541936" cy="2028549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5877" b="14573"/>
            <a:stretch/>
          </p:blipFill>
          <p:spPr>
            <a:xfrm>
              <a:off x="4265903" y="3115245"/>
              <a:ext cx="4541936" cy="2028549"/>
            </a:xfrm>
            <a:prstGeom prst="rect">
              <a:avLst/>
            </a:prstGeom>
          </p:spPr>
        </p:pic>
        <p:cxnSp>
          <p:nvCxnSpPr>
            <p:cNvPr id="13" name="直線コネクタ 12"/>
            <p:cNvCxnSpPr/>
            <p:nvPr/>
          </p:nvCxnSpPr>
          <p:spPr>
            <a:xfrm flipV="1">
              <a:off x="4465026" y="4039805"/>
              <a:ext cx="1773247" cy="436749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519671" y="4031336"/>
              <a:ext cx="1718601" cy="533786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4465026" y="4039804"/>
              <a:ext cx="1773247" cy="327014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オブジェクト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083236"/>
              </p:ext>
            </p:extLst>
          </p:nvPr>
        </p:nvGraphicFramePr>
        <p:xfrm>
          <a:off x="2725428" y="2739224"/>
          <a:ext cx="1051429" cy="1051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Acrobat Document" r:id="rId5" imgW="1666555" imgH="1666553" progId="AcroExch.Document.DC">
                  <p:embed/>
                </p:oleObj>
              </mc:Choice>
              <mc:Fallback>
                <p:oleObj name="Acrobat Document" r:id="rId5" imgW="1666555" imgH="1666553" progId="AcroExch.Document.DC">
                  <p:embed/>
                  <p:pic>
                    <p:nvPicPr>
                      <p:cNvPr id="24" name="オブジェクト 2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5428" y="2739224"/>
                        <a:ext cx="1051429" cy="1051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05559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Image editing is popular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6385" y="3394222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Take the scene with</a:t>
            </a:r>
            <a:b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 camera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08165" y="3394222"/>
            <a:ext cx="249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can edit with</a:t>
            </a:r>
            <a:b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great editing software.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801054" y="4462106"/>
            <a:ext cx="46210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Photo by Eli Duke, </a:t>
            </a:r>
            <a:r>
              <a:rPr lang="en-US" altLang="ja-JP" sz="1050" u="sng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https://flic.kr/p/fvn5qG</a:t>
            </a:r>
            <a:r>
              <a:rPr lang="en-US" altLang="ja-JP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editing with GIMP.</a:t>
            </a:r>
            <a:endParaRPr lang="ja-JP" altLang="en-US" sz="1050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42" name="Picture 2" descr="http://www.sony.jp/cyber-shot/rx/rx100m2/images/index_DSC-RX100M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3821"/>
            <a:ext cx="1842056" cy="157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939" y="1642734"/>
            <a:ext cx="2323400" cy="155014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462225" y="3532721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Image data</a:t>
            </a:r>
          </a:p>
        </p:txBody>
      </p:sp>
      <p:pic>
        <p:nvPicPr>
          <p:cNvPr id="9" name="mthesis_slide_pla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304" t="21904" r="22316" b="20503"/>
          <a:stretch/>
        </p:blipFill>
        <p:spPr>
          <a:xfrm>
            <a:off x="6208165" y="1642734"/>
            <a:ext cx="2374104" cy="1557544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6487072" y="691410"/>
            <a:ext cx="1920333" cy="964317"/>
            <a:chOff x="6715748" y="1117390"/>
            <a:chExt cx="2675292" cy="1343429"/>
          </a:xfrm>
        </p:grpSpPr>
        <p:pic>
          <p:nvPicPr>
            <p:cNvPr id="18" name="Picture 6" descr="https://encrypted-tbn3.gstatic.com/images?q=tbn:ANd9GcSnBwT07TzoNIqpHzX41jbHiwMDFZ7_nNk8n1AwcqGpzCAm7XDRG4YxrUKM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000" y1="34667" x2="52000" y2="39556"/>
                          <a14:foregroundMark x1="74222" y1="68444" x2="83556" y2="7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7611" y="1117390"/>
              <a:ext cx="1343429" cy="1343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t1.gstatic.com/images?q=tbn:ANd9GcRVE2A-e282bLjRK07mIfhmYumVw01VPilcUuNFO6bvOYEjiBYIaw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748" y="1117390"/>
              <a:ext cx="1644421" cy="123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48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Energy function</a:t>
            </a:r>
            <a:endParaRPr lang="ja-JP" altLang="en-US" sz="1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Energy minimization using graph cut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45121"/>
              </p:ext>
            </p:extLst>
          </p:nvPr>
        </p:nvGraphicFramePr>
        <p:xfrm>
          <a:off x="1390650" y="2910184"/>
          <a:ext cx="6477000" cy="1804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8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344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 term</a:t>
                      </a:r>
                    </a:p>
                    <a:p>
                      <a:pPr algn="l"/>
                      <a:r>
                        <a:rPr kumimoji="1" lang="en-US" altLang="ja-JP" sz="2000" b="0" i="1" baseline="0" dirty="0" err="1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</a:t>
                      </a:r>
                      <a:r>
                        <a:rPr kumimoji="1" lang="en-US" altLang="ja-JP" sz="2000" b="0" i="1" baseline="-25000" dirty="0" err="1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1" lang="en-US" altLang="ja-JP" sz="2000" b="0" dirty="0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kumimoji="1" lang="en-US" altLang="ja-JP" sz="2000" b="0" i="1" dirty="0" err="1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</a:t>
                      </a:r>
                      <a:r>
                        <a:rPr kumimoji="1" lang="en-US" altLang="ja-JP" sz="2000" b="0" i="1" baseline="-25000" dirty="0" err="1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1" lang="en-US" altLang="ja-JP" sz="2000" b="0" i="1" baseline="0" dirty="0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=</a:t>
                      </a:r>
                      <a:r>
                        <a:rPr kumimoji="1" lang="en-US" altLang="ja-JP" sz="2000" b="0" i="1" baseline="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Times New Roman" charset="0"/>
                        </a:rPr>
                        <a:t>“</a:t>
                      </a:r>
                      <a:r>
                        <a:rPr kumimoji="1" lang="en-US" altLang="ja-JP" sz="2000" b="0" i="0" baseline="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Times New Roman" charset="0"/>
                        </a:rPr>
                        <a:t>class </a:t>
                      </a:r>
                      <a:r>
                        <a:rPr kumimoji="1" lang="en-US" altLang="ja-JP" sz="2000" b="0" i="1" baseline="0" dirty="0" err="1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r>
                        <a:rPr kumimoji="1" lang="en-US" altLang="ja-JP" sz="2000" b="0" i="1" baseline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Times New Roman" charset="0"/>
                        </a:rPr>
                        <a:t>”</a:t>
                      </a:r>
                      <a:r>
                        <a:rPr kumimoji="1" lang="en-US" altLang="ja-JP" sz="2000" b="0" dirty="0">
                          <a:solidFill>
                            <a:schemeClr val="tx2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Determined by</a:t>
                      </a:r>
                      <a:r>
                        <a:rPr kumimoji="1" lang="en-US" altLang="ja-JP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2000" b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objectness</a:t>
                      </a:r>
                      <a:endParaRPr kumimoji="1" lang="en-US" altLang="ja-JP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24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Smoothness</a:t>
                      </a:r>
                      <a:r>
                        <a:rPr kumimoji="1" lang="en-US" altLang="ja-JP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term</a:t>
                      </a:r>
                      <a:endParaRPr kumimoji="1" lang="en-US" altLang="ja-JP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l"/>
                      <a:r>
                        <a:rPr kumimoji="1" lang="en-US" altLang="ja-JP" sz="2000" b="0" i="1" dirty="0" err="1">
                          <a:solidFill>
                            <a:schemeClr val="accent4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kumimoji="1" lang="en-US" altLang="ja-JP" sz="2000" b="0" i="1" baseline="-25000" dirty="0" err="1">
                          <a:solidFill>
                            <a:schemeClr val="accent4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1" lang="en-US" altLang="ja-JP" sz="2000" b="0" baseline="-25000" dirty="0" err="1">
                          <a:solidFill>
                            <a:schemeClr val="accent4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</a:t>
                      </a:r>
                      <a:r>
                        <a:rPr kumimoji="1" lang="en-US" altLang="ja-JP" sz="2000" b="0" i="1" baseline="-25000" dirty="0" err="1">
                          <a:solidFill>
                            <a:schemeClr val="accent4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</a:t>
                      </a:r>
                      <a:endParaRPr kumimoji="1" lang="en-US" altLang="ja-JP" sz="2000" b="0" dirty="0">
                        <a:solidFill>
                          <a:schemeClr val="accent4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Assumption</a:t>
                      </a:r>
                      <a:r>
                        <a:rPr lang="en-US" altLang="ja-JP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that neighboring rays have </a:t>
                      </a:r>
                      <a:br>
                        <a:rPr lang="en-US" altLang="ja-JP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US" altLang="ja-JP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same label.</a:t>
                      </a:r>
                      <a:endParaRPr lang="en-US" altLang="ja-JP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 bwMode="auto">
          <a:xfrm>
            <a:off x="1587760" y="1523172"/>
            <a:ext cx="990437" cy="583026"/>
          </a:xfrm>
          <a:prstGeom prst="rect">
            <a:avLst/>
          </a:prstGeom>
          <a:solidFill>
            <a:schemeClr val="bg2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2847764" y="1523172"/>
            <a:ext cx="2654049" cy="583026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008228" y="2152949"/>
            <a:ext cx="1682806" cy="329591"/>
            <a:chOff x="801907" y="4236631"/>
            <a:chExt cx="1649047" cy="322979"/>
          </a:xfrm>
        </p:grpSpPr>
        <p:sp>
          <p:nvSpPr>
            <p:cNvPr id="11" name="円形吹き出し 10"/>
            <p:cNvSpPr/>
            <p:nvPr/>
          </p:nvSpPr>
          <p:spPr>
            <a:xfrm>
              <a:off x="955129" y="4236631"/>
              <a:ext cx="1387832" cy="322979"/>
            </a:xfrm>
            <a:prstGeom prst="wedgeEllipseCallout">
              <a:avLst>
                <a:gd name="adj1" fmla="val 20867"/>
                <a:gd name="adj2" fmla="val -6467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00" i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01907" y="4275999"/>
              <a:ext cx="16490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  <a:latin typeface="+mn-ea"/>
                  <a:cs typeface="Times New Roman" charset="0"/>
                </a:rPr>
                <a:t>Neighboring rays</a:t>
              </a:r>
              <a:endParaRPr lang="ja-JP" altLang="en-US" sz="1200" b="1" dirty="0">
                <a:solidFill>
                  <a:schemeClr val="bg1"/>
                </a:solidFill>
                <a:latin typeface="+mn-ea"/>
                <a:cs typeface="Times New Roman" charset="0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524934" y="2151182"/>
            <a:ext cx="1682806" cy="329591"/>
            <a:chOff x="801907" y="4236631"/>
            <a:chExt cx="1649047" cy="322979"/>
          </a:xfrm>
        </p:grpSpPr>
        <p:sp>
          <p:nvSpPr>
            <p:cNvPr id="14" name="円形吹き出し 13"/>
            <p:cNvSpPr/>
            <p:nvPr/>
          </p:nvSpPr>
          <p:spPr>
            <a:xfrm>
              <a:off x="1075561" y="4236631"/>
              <a:ext cx="1146968" cy="322979"/>
            </a:xfrm>
            <a:prstGeom prst="wedgeEllipseCallout">
              <a:avLst>
                <a:gd name="adj1" fmla="val 24205"/>
                <a:gd name="adj2" fmla="val -5834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00" i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801907" y="4275999"/>
              <a:ext cx="16490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  <a:latin typeface="+mn-ea"/>
                  <a:cs typeface="Times New Roman" charset="0"/>
                </a:rPr>
                <a:t>A ray</a:t>
              </a:r>
              <a:endParaRPr lang="ja-JP" altLang="en-US" sz="1200" b="1" dirty="0">
                <a:solidFill>
                  <a:schemeClr val="bg1"/>
                </a:solidFill>
                <a:latin typeface="+mn-ea"/>
                <a:cs typeface="Times New Roman" charset="0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7187203" y="601531"/>
            <a:ext cx="1486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Assigned labels</a:t>
            </a:r>
            <a:endParaRPr lang="ja-JP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81" y="1588497"/>
            <a:ext cx="4654165" cy="542355"/>
          </a:xfrm>
          <a:prstGeom prst="rect">
            <a:avLst/>
          </a:prstGeom>
        </p:spPr>
      </p:pic>
      <p:sp>
        <p:nvSpPr>
          <p:cNvPr id="24" name="右矢印 23"/>
          <p:cNvSpPr/>
          <p:nvPr/>
        </p:nvSpPr>
        <p:spPr>
          <a:xfrm>
            <a:off x="5740326" y="1384878"/>
            <a:ext cx="1134377" cy="857894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/>
              <a:t>Min.</a:t>
            </a:r>
            <a:endParaRPr lang="ja-JP" altLang="en-US" b="1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266" y="948722"/>
            <a:ext cx="1650180" cy="165018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6" name="テキスト ボックス 25"/>
          <p:cNvSpPr txBox="1"/>
          <p:nvPr/>
        </p:nvSpPr>
        <p:spPr>
          <a:xfrm>
            <a:off x="1474941" y="1195380"/>
            <a:ext cx="120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term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026295" y="1194511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Smoothness term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421497" y="2142994"/>
            <a:ext cx="15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Via graph cut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824980" y="2939566"/>
            <a:ext cx="953645" cy="930215"/>
            <a:chOff x="3026295" y="2882721"/>
            <a:chExt cx="2098529" cy="2046969"/>
          </a:xfrm>
        </p:grpSpPr>
        <p:graphicFrame>
          <p:nvGraphicFramePr>
            <p:cNvPr id="31" name="オブジェクト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970890"/>
                </p:ext>
              </p:extLst>
            </p:nvPr>
          </p:nvGraphicFramePr>
          <p:xfrm>
            <a:off x="4118950" y="2882721"/>
            <a:ext cx="970580" cy="97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8" name="Acrobat Document" r:id="rId6" imgW="1666555" imgH="1676400" progId="AcroExch.Document.DC">
                    <p:embed/>
                  </p:oleObj>
                </mc:Choice>
                <mc:Fallback>
                  <p:oleObj name="Acrobat Document" r:id="rId6" imgW="1666555" imgH="1676400" progId="AcroExch.Document.DC">
                    <p:embed/>
                    <p:pic>
                      <p:nvPicPr>
                        <p:cNvPr id="23" name="オブジェクト 2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118950" y="2882721"/>
                          <a:ext cx="970580" cy="976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オブジェクト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4545810"/>
                </p:ext>
              </p:extLst>
            </p:nvPr>
          </p:nvGraphicFramePr>
          <p:xfrm>
            <a:off x="3026295" y="2882722"/>
            <a:ext cx="976125" cy="97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9" name="Acrobat Document" r:id="rId8" imgW="1666555" imgH="1666553" progId="AcroExch.Document.DC">
                    <p:embed/>
                  </p:oleObj>
                </mc:Choice>
                <mc:Fallback>
                  <p:oleObj name="Acrobat Document" r:id="rId8" imgW="1666555" imgH="1666553" progId="AcroExch.Document.DC">
                    <p:embed/>
                    <p:pic>
                      <p:nvPicPr>
                        <p:cNvPr id="24" name="オブジェクト 23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026295" y="2882722"/>
                          <a:ext cx="976125" cy="976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3058362"/>
                </p:ext>
              </p:extLst>
            </p:nvPr>
          </p:nvGraphicFramePr>
          <p:xfrm>
            <a:off x="3026295" y="3940021"/>
            <a:ext cx="981704" cy="97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0" name="Acrobat Document" r:id="rId10" imgW="1675949" imgH="1666553" progId="AcroExch.Document.DC">
                    <p:embed/>
                  </p:oleObj>
                </mc:Choice>
                <mc:Fallback>
                  <p:oleObj name="Acrobat Document" r:id="rId10" imgW="1675949" imgH="1666553" progId="AcroExch.Document.DC">
                    <p:embed/>
                    <p:pic>
                      <p:nvPicPr>
                        <p:cNvPr id="25" name="オブジェクト 2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26295" y="3940021"/>
                          <a:ext cx="981704" cy="976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オブジェクト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3538636"/>
                </p:ext>
              </p:extLst>
            </p:nvPr>
          </p:nvGraphicFramePr>
          <p:xfrm>
            <a:off x="4131814" y="3942323"/>
            <a:ext cx="993010" cy="987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1" name="Acrobat Document" r:id="rId12" imgW="1675949" imgH="1666553" progId="AcroExch.Document.DC">
                    <p:embed/>
                  </p:oleObj>
                </mc:Choice>
                <mc:Fallback>
                  <p:oleObj name="Acrobat Document" r:id="rId12" imgW="1675949" imgH="1666553" progId="AcroExch.Document.DC">
                    <p:embed/>
                    <p:pic>
                      <p:nvPicPr>
                        <p:cNvPr id="26" name="オブジェクト 2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131814" y="3942323"/>
                          <a:ext cx="993010" cy="9873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235626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/>
              <a:t>For four datasets by </a:t>
            </a:r>
            <a:r>
              <a:rPr lang="en-US" altLang="ja-JP" dirty="0" err="1"/>
              <a:t>Wanner</a:t>
            </a:r>
            <a:r>
              <a:rPr lang="en-US" altLang="ja-JP" dirty="0"/>
              <a:t> et al.</a:t>
            </a:r>
          </a:p>
          <a:p>
            <a:pPr lvl="1"/>
            <a:r>
              <a:rPr lang="en-US" altLang="ja-JP" dirty="0"/>
              <a:t>Synthesized light fields with Blender</a:t>
            </a:r>
          </a:p>
          <a:p>
            <a:pPr lvl="1"/>
            <a:r>
              <a:rPr lang="en-US" altLang="ja-JP" dirty="0"/>
              <a:t>Datasets contain brush strokes and ground truth of segmentation</a:t>
            </a:r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kumimoji="1" lang="en-US" altLang="ja-JP" dirty="0"/>
              <a:t>Reference:</a:t>
            </a:r>
            <a:r>
              <a:rPr lang="en-US" altLang="ja-JP" dirty="0"/>
              <a:t> [</a:t>
            </a:r>
            <a:r>
              <a:rPr lang="en-US" altLang="ja-JP" dirty="0" err="1"/>
              <a:t>Wanner</a:t>
            </a:r>
            <a:r>
              <a:rPr lang="en-US" altLang="ja-JP" dirty="0"/>
              <a:t>+, CVPR ‘13]</a:t>
            </a:r>
          </a:p>
          <a:p>
            <a:pPr lvl="2"/>
            <a:r>
              <a:rPr lang="en-US" altLang="ja-JP" dirty="0"/>
              <a:t>Able to segment 2D image using 4D light field.</a:t>
            </a:r>
          </a:p>
          <a:p>
            <a:pPr lvl="2"/>
            <a:r>
              <a:rPr lang="en-US" altLang="ja-JP" dirty="0"/>
              <a:t>Based on Random forest for utilizing color and depth.</a:t>
            </a:r>
          </a:p>
          <a:p>
            <a:pPr lvl="2"/>
            <a:r>
              <a:rPr kumimoji="1" lang="en-US" altLang="ja-JP" dirty="0"/>
              <a:t>Give smoothness by total variation (TV).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Experiments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33678" y="2946142"/>
            <a:ext cx="5195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*[</a:t>
            </a:r>
            <a:r>
              <a:rPr lang="en-US" altLang="ja-JP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Wanner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+, ``Datasets and Benchmarks for Densely Sampled 4D Light Fields’’, VMV ’13]</a:t>
            </a:r>
            <a:endParaRPr lang="ja-JP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511965"/>
              </p:ext>
            </p:extLst>
          </p:nvPr>
        </p:nvGraphicFramePr>
        <p:xfrm>
          <a:off x="2038257" y="1805993"/>
          <a:ext cx="883232" cy="88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8" name="Acrobat Document" r:id="rId4" imgW="2571596" imgH="2571750" progId="AcroExch.Document.DC">
                  <p:embed/>
                </p:oleObj>
              </mc:Choice>
              <mc:Fallback>
                <p:oleObj name="Acrobat Document" r:id="rId4" imgW="2571596" imgH="2571750" progId="AcroExch.Document.DC">
                  <p:embed/>
                  <p:pic>
                    <p:nvPicPr>
                      <p:cNvPr id="17" name="オブジェクト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38257" y="1805993"/>
                        <a:ext cx="883232" cy="88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51603"/>
              </p:ext>
            </p:extLst>
          </p:nvPr>
        </p:nvGraphicFramePr>
        <p:xfrm>
          <a:off x="5800753" y="1805994"/>
          <a:ext cx="1566323" cy="88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9" name="Acrobat Document" r:id="rId6" imgW="3428912" imgH="1933575" progId="AcroExch.Document.DC">
                  <p:embed/>
                </p:oleObj>
              </mc:Choice>
              <mc:Fallback>
                <p:oleObj name="Acrobat Document" r:id="rId6" imgW="3428912" imgH="1933575" progId="AcroExch.Document.DC">
                  <p:embed/>
                  <p:pic>
                    <p:nvPicPr>
                      <p:cNvPr id="18" name="オブジェクト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00753" y="1805994"/>
                        <a:ext cx="1566323" cy="88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53587"/>
              </p:ext>
            </p:extLst>
          </p:nvPr>
        </p:nvGraphicFramePr>
        <p:xfrm>
          <a:off x="4546587" y="1805993"/>
          <a:ext cx="883232" cy="88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0" name="Acrobat Document" r:id="rId8" imgW="2571596" imgH="2571750" progId="AcroExch.Document.DC">
                  <p:embed/>
                </p:oleObj>
              </mc:Choice>
              <mc:Fallback>
                <p:oleObj name="Acrobat Document" r:id="rId8" imgW="2571596" imgH="2571750" progId="AcroExch.Document.DC">
                  <p:embed/>
                  <p:pic>
                    <p:nvPicPr>
                      <p:cNvPr id="19" name="オブジェクト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46587" y="1805993"/>
                        <a:ext cx="883232" cy="88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097716"/>
              </p:ext>
            </p:extLst>
          </p:nvPr>
        </p:nvGraphicFramePr>
        <p:xfrm>
          <a:off x="3292422" y="1805994"/>
          <a:ext cx="883232" cy="88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1" name="Acrobat Document" r:id="rId10" imgW="4572000" imgH="4572000" progId="AcroExch.Document.DC">
                  <p:embed/>
                </p:oleObj>
              </mc:Choice>
              <mc:Fallback>
                <p:oleObj name="Acrobat Document" r:id="rId10" imgW="4572000" imgH="4572000" progId="AcroExch.Document.DC">
                  <p:embed/>
                  <p:pic>
                    <p:nvPicPr>
                      <p:cNvPr id="20" name="オブジェクト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92422" y="1805994"/>
                        <a:ext cx="883232" cy="88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1962591" y="2687045"/>
            <a:ext cx="955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butterfly</a:t>
            </a:r>
            <a:endParaRPr lang="ja-JP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25574" y="2687045"/>
            <a:ext cx="929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Buddha</a:t>
            </a:r>
            <a:endParaRPr lang="ja-JP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93364" y="2687045"/>
            <a:ext cx="888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StillLife</a:t>
            </a:r>
            <a:endParaRPr lang="ja-JP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92650" y="2687045"/>
            <a:ext cx="857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Horses</a:t>
            </a:r>
            <a:endParaRPr lang="ja-JP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8849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767" y="3270641"/>
            <a:ext cx="1450889" cy="14508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r="1256" b="1256"/>
          <a:stretch/>
        </p:blipFill>
        <p:spPr>
          <a:xfrm>
            <a:off x="4019734" y="3291211"/>
            <a:ext cx="1422784" cy="142278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399" y="635641"/>
            <a:ext cx="2267856" cy="22315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052" y="635642"/>
            <a:ext cx="2288861" cy="225223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030" y="3278590"/>
            <a:ext cx="1435100" cy="143510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Result</a:t>
            </a:r>
            <a:r>
              <a:rPr kumimoji="1" lang="en-US" altLang="ja-JP" dirty="0"/>
              <a:t>: “Buddha”</a:t>
            </a:r>
            <a:r>
              <a:rPr kumimoji="1" lang="ja-JP" altLang="en-US" dirty="0"/>
              <a:t> </a:t>
            </a:r>
            <a:r>
              <a:rPr kumimoji="1" lang="en-US" altLang="ja-JP" dirty="0"/>
              <a:t>data set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13690" y="4651280"/>
            <a:ext cx="61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Ours</a:t>
            </a:r>
            <a:endParaRPr lang="ja-JP" altLang="en-US" sz="1600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45139" y="4650284"/>
            <a:ext cx="1390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Ground Truth</a:t>
            </a:r>
            <a:endParaRPr lang="ja-JP" altLang="en-US" sz="1600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78837" y="4663706"/>
            <a:ext cx="100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Wanner</a:t>
            </a:r>
            <a:r>
              <a:rPr lang="en-US" altLang="ja-JP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540" y="1160665"/>
            <a:ext cx="1372911" cy="13729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3153329" y="1532687"/>
            <a:ext cx="424787" cy="42478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2589450" y="1957473"/>
            <a:ext cx="988666" cy="5835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2589451" y="1160664"/>
            <a:ext cx="988666" cy="37202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040153" y="2851198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</a:t>
            </a:r>
            <a:endParaRPr lang="ja-JP" altLang="en-US" sz="1600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56188" y="2824471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Output</a:t>
            </a:r>
            <a:endParaRPr lang="ja-JP" altLang="en-US" sz="1600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833029" y="1518764"/>
            <a:ext cx="424787" cy="42478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1" name="直線コネクタ 30"/>
          <p:cNvCxnSpPr/>
          <p:nvPr/>
        </p:nvCxnSpPr>
        <p:spPr>
          <a:xfrm flipH="1">
            <a:off x="5457590" y="1943551"/>
            <a:ext cx="800229" cy="277797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3994478" y="1532686"/>
            <a:ext cx="1838553" cy="17322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0260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r="1339" b="2881"/>
          <a:stretch/>
        </p:blipFill>
        <p:spPr>
          <a:xfrm>
            <a:off x="3577594" y="3555140"/>
            <a:ext cx="2031880" cy="11328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405" y="3525356"/>
            <a:ext cx="2042358" cy="114468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825" y="1172837"/>
            <a:ext cx="2738925" cy="149119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340" y="1177895"/>
            <a:ext cx="2745325" cy="1496899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Result: “Horses”</a:t>
            </a:r>
            <a:r>
              <a:rPr lang="ja-JP" altLang="en-US" dirty="0"/>
              <a:t> </a:t>
            </a:r>
            <a:r>
              <a:rPr lang="en-US" altLang="ja-JP" dirty="0"/>
              <a:t>data set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60067" y="4634975"/>
            <a:ext cx="53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/>
              <a:t>Ours</a:t>
            </a:r>
            <a:endParaRPr lang="ja-JP" altLang="en-US" sz="1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49253" y="4636547"/>
            <a:ext cx="1183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/>
              <a:t>Ground Truth</a:t>
            </a:r>
            <a:endParaRPr lang="ja-JP" altLang="en-US" sz="1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14565" y="4627826"/>
            <a:ext cx="865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err="1"/>
              <a:t>Wanner</a:t>
            </a:r>
            <a:r>
              <a:rPr lang="en-US" altLang="ja-JP" sz="1400" b="1" dirty="0"/>
              <a:t>+</a:t>
            </a:r>
            <a:endParaRPr lang="ja-JP" altLang="en-US" sz="1400" b="1" dirty="0"/>
          </a:p>
        </p:txBody>
      </p:sp>
      <p:sp>
        <p:nvSpPr>
          <p:cNvPr id="16" name="正方形/長方形 15"/>
          <p:cNvSpPr/>
          <p:nvPr/>
        </p:nvSpPr>
        <p:spPr>
          <a:xfrm>
            <a:off x="2820308" y="1766446"/>
            <a:ext cx="551542" cy="33670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2621784" y="2103149"/>
            <a:ext cx="750066" cy="29270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2621784" y="1545776"/>
            <a:ext cx="762402" cy="22863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2884743" y="2717030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/>
              <a:t>Input</a:t>
            </a:r>
            <a:endParaRPr lang="ja-JP" altLang="en-US" sz="14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508793" y="2690303"/>
            <a:ext cx="720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/>
              <a:t>Output</a:t>
            </a:r>
            <a:endParaRPr lang="ja-JP" altLang="en-US" sz="1400" b="1" dirty="0"/>
          </a:p>
        </p:txBody>
      </p:sp>
      <p:sp>
        <p:nvSpPr>
          <p:cNvPr id="30" name="正方形/長方形 29"/>
          <p:cNvSpPr/>
          <p:nvPr/>
        </p:nvSpPr>
        <p:spPr>
          <a:xfrm>
            <a:off x="5639222" y="1774407"/>
            <a:ext cx="521072" cy="31260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3566657" y="1774407"/>
            <a:ext cx="2072566" cy="17506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1167240" y="1560714"/>
          <a:ext cx="1454545" cy="820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1" name="Acrobat Document" r:id="rId8" imgW="3428912" imgH="1933575" progId="AcroExch.Document.DC">
                  <p:embed/>
                </p:oleObj>
              </mc:Choice>
              <mc:Fallback>
                <p:oleObj name="Acrobat Document" r:id="rId8" imgW="3428912" imgH="1933575" progId="AcroExch.Document.DC">
                  <p:embed/>
                  <p:pic>
                    <p:nvPicPr>
                      <p:cNvPr id="7" name="オブジェクト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7240" y="1560714"/>
                        <a:ext cx="1454545" cy="820202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直線コネクタ 30"/>
          <p:cNvCxnSpPr/>
          <p:nvPr/>
        </p:nvCxnSpPr>
        <p:spPr>
          <a:xfrm flipH="1">
            <a:off x="5634792" y="2087010"/>
            <a:ext cx="525504" cy="260093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407" y="3531262"/>
            <a:ext cx="2078495" cy="11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6098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pPr marL="0" indent="0">
              <a:buNone/>
            </a:pPr>
            <a:endParaRPr lang="en-US" altLang="ja-JP" b="1" dirty="0">
              <a:latin typeface="+mn-ea"/>
            </a:endParaRPr>
          </a:p>
          <a:p>
            <a:endParaRPr lang="en-US" altLang="ja-JP" b="1" dirty="0">
              <a:latin typeface="+mn-e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ea typeface="Roboto" panose="02000000000000000000" pitchFamily="2" charset="0"/>
              </a:rPr>
              <a:t>Segmentation accuracy</a:t>
            </a:r>
            <a:endParaRPr lang="en-US" altLang="ja-JP" dirty="0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785515"/>
              </p:ext>
            </p:extLst>
          </p:nvPr>
        </p:nvGraphicFramePr>
        <p:xfrm>
          <a:off x="967160" y="720550"/>
          <a:ext cx="3619812" cy="3049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36">
                  <a:extLst>
                    <a:ext uri="{9D8B030D-6E8A-4147-A177-3AD203B41FA5}">
                      <a16:colId xmlns:a16="http://schemas.microsoft.com/office/drawing/2014/main" val="4271841161"/>
                    </a:ext>
                  </a:extLst>
                </a:gridCol>
                <a:gridCol w="1979876">
                  <a:extLst>
                    <a:ext uri="{9D8B030D-6E8A-4147-A177-3AD203B41FA5}">
                      <a16:colId xmlns:a16="http://schemas.microsoft.com/office/drawing/2014/main" val="3055827988"/>
                    </a:ext>
                  </a:extLst>
                </a:gridCol>
              </a:tblGrid>
              <a:tr h="540832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u="none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Entire light field</a:t>
                      </a:r>
                      <a:endParaRPr lang="ja-JP" altLang="en-US" sz="2000" b="0" u="none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5739186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Ours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41210"/>
                  </a:ext>
                </a:extLst>
              </a:tr>
              <a:tr h="4884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Papillon</a:t>
                      </a:r>
                      <a:endParaRPr kumimoji="1" lang="en-US" altLang="ja-JP" sz="2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98.3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6355664"/>
                  </a:ext>
                </a:extLst>
              </a:tr>
              <a:tr h="485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Buddha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97.6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06958589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StillLife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96.6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00796432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Horses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95.7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07903852"/>
                  </a:ext>
                </a:extLst>
              </a:tr>
            </a:tbl>
          </a:graphicData>
        </a:graphic>
      </p:graphicFrame>
      <p:grpSp>
        <p:nvGrpSpPr>
          <p:cNvPr id="7" name="グループ化 6"/>
          <p:cNvGrpSpPr/>
          <p:nvPr/>
        </p:nvGrpSpPr>
        <p:grpSpPr>
          <a:xfrm>
            <a:off x="4665231" y="102475"/>
            <a:ext cx="2965621" cy="1689603"/>
            <a:chOff x="4767726" y="-46154"/>
            <a:chExt cx="2965621" cy="1689603"/>
          </a:xfrm>
        </p:grpSpPr>
        <p:sp>
          <p:nvSpPr>
            <p:cNvPr id="6" name="四角形吹き出し 5"/>
            <p:cNvSpPr/>
            <p:nvPr/>
          </p:nvSpPr>
          <p:spPr>
            <a:xfrm>
              <a:off x="4767726" y="-46154"/>
              <a:ext cx="2965621" cy="1689603"/>
            </a:xfrm>
            <a:prstGeom prst="wedgeRectCallout">
              <a:avLst>
                <a:gd name="adj1" fmla="val -59166"/>
                <a:gd name="adj2" fmla="val -4783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1073" y="53050"/>
              <a:ext cx="2738925" cy="1491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36334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153543"/>
              </p:ext>
            </p:extLst>
          </p:nvPr>
        </p:nvGraphicFramePr>
        <p:xfrm>
          <a:off x="4609875" y="720550"/>
          <a:ext cx="3619812" cy="3049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06">
                  <a:extLst>
                    <a:ext uri="{9D8B030D-6E8A-4147-A177-3AD203B41FA5}">
                      <a16:colId xmlns:a16="http://schemas.microsoft.com/office/drawing/2014/main" val="283295453"/>
                    </a:ext>
                  </a:extLst>
                </a:gridCol>
                <a:gridCol w="1809906">
                  <a:extLst>
                    <a:ext uri="{9D8B030D-6E8A-4147-A177-3AD203B41FA5}">
                      <a16:colId xmlns:a16="http://schemas.microsoft.com/office/drawing/2014/main" val="3682156480"/>
                    </a:ext>
                  </a:extLst>
                </a:gridCol>
              </a:tblGrid>
              <a:tr h="540832">
                <a:tc gridSpan="2"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u="none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Central</a:t>
                      </a:r>
                      <a:r>
                        <a:rPr lang="en-US" altLang="ja-JP" sz="2000" b="0" u="none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image</a:t>
                      </a:r>
                      <a:endParaRPr lang="ja-JP" altLang="en-US" sz="2000" b="0" u="none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1027645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Wanner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+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Ours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272203"/>
                  </a:ext>
                </a:extLst>
              </a:tr>
              <a:tr h="4884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97.5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98.3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144571"/>
                  </a:ext>
                </a:extLst>
              </a:tr>
              <a:tr h="485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96.4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97.7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8328100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96.5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96.4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092515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95.1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95.9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8581522"/>
                  </a:ext>
                </a:extLst>
              </a:tr>
            </a:tbl>
          </a:graphicData>
        </a:graphic>
      </p:graphicFrame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pPr marL="0" indent="0">
              <a:buNone/>
            </a:pPr>
            <a:endParaRPr lang="en-US" altLang="ja-JP" b="1" dirty="0">
              <a:latin typeface="+mn-ea"/>
            </a:endParaRPr>
          </a:p>
          <a:p>
            <a:endParaRPr lang="en-US" altLang="ja-JP" b="1" dirty="0">
              <a:latin typeface="+mn-e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ea typeface="Roboto" panose="02000000000000000000" pitchFamily="2" charset="0"/>
              </a:rPr>
              <a:t>Segmentation accuracy</a:t>
            </a:r>
            <a:endParaRPr lang="en-US" altLang="ja-JP" dirty="0"/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751318"/>
              </p:ext>
            </p:extLst>
          </p:nvPr>
        </p:nvGraphicFramePr>
        <p:xfrm>
          <a:off x="967160" y="720550"/>
          <a:ext cx="3619812" cy="3049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36">
                  <a:extLst>
                    <a:ext uri="{9D8B030D-6E8A-4147-A177-3AD203B41FA5}">
                      <a16:colId xmlns:a16="http://schemas.microsoft.com/office/drawing/2014/main" val="4271841161"/>
                    </a:ext>
                  </a:extLst>
                </a:gridCol>
                <a:gridCol w="1979876">
                  <a:extLst>
                    <a:ext uri="{9D8B030D-6E8A-4147-A177-3AD203B41FA5}">
                      <a16:colId xmlns:a16="http://schemas.microsoft.com/office/drawing/2014/main" val="3055827988"/>
                    </a:ext>
                  </a:extLst>
                </a:gridCol>
              </a:tblGrid>
              <a:tr h="540832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u="none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Entire light field</a:t>
                      </a:r>
                      <a:endParaRPr lang="ja-JP" altLang="en-US" sz="2000" b="0" u="none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5739186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Ours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41210"/>
                  </a:ext>
                </a:extLst>
              </a:tr>
              <a:tr h="4884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Papillon</a:t>
                      </a:r>
                      <a:endParaRPr kumimoji="1" lang="en-US" altLang="ja-JP" sz="2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98.3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6355664"/>
                  </a:ext>
                </a:extLst>
              </a:tr>
              <a:tr h="485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Buddha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97.6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06958589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StillLife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96.6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00796432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Horses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95.7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07903852"/>
                  </a:ext>
                </a:extLst>
              </a:tr>
            </a:tbl>
          </a:graphicData>
        </a:graphic>
      </p:graphicFrame>
      <p:sp>
        <p:nvSpPr>
          <p:cNvPr id="14" name="四角形吹き出し 13"/>
          <p:cNvSpPr/>
          <p:nvPr/>
        </p:nvSpPr>
        <p:spPr>
          <a:xfrm>
            <a:off x="2421904" y="615354"/>
            <a:ext cx="2279567" cy="1340969"/>
          </a:xfrm>
          <a:prstGeom prst="wedgeRectCallout">
            <a:avLst>
              <a:gd name="adj1" fmla="val 56960"/>
              <a:gd name="adj2" fmla="val 26547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533" y="687075"/>
            <a:ext cx="2078495" cy="1169153"/>
          </a:xfrm>
          <a:prstGeom prst="rect">
            <a:avLst/>
          </a:prstGeom>
        </p:spPr>
      </p:pic>
      <p:sp>
        <p:nvSpPr>
          <p:cNvPr id="21" name="四角形吹き出し 20"/>
          <p:cNvSpPr/>
          <p:nvPr/>
        </p:nvSpPr>
        <p:spPr>
          <a:xfrm>
            <a:off x="6663765" y="-25319"/>
            <a:ext cx="2610864" cy="1476748"/>
          </a:xfrm>
          <a:prstGeom prst="wedgeRectCallout">
            <a:avLst>
              <a:gd name="adj1" fmla="val 256"/>
              <a:gd name="adj2" fmla="val 58981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6805793" y="74203"/>
            <a:ext cx="2355299" cy="1282330"/>
            <a:chOff x="6160294" y="-14980"/>
            <a:chExt cx="2738925" cy="1491193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0294" y="-14980"/>
              <a:ext cx="2738925" cy="1491193"/>
            </a:xfrm>
            <a:prstGeom prst="rect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</p:pic>
        <p:sp>
          <p:nvSpPr>
            <p:cNvPr id="19" name="正方形/長方形 18"/>
            <p:cNvSpPr/>
            <p:nvPr/>
          </p:nvSpPr>
          <p:spPr>
            <a:xfrm>
              <a:off x="7260548" y="579370"/>
              <a:ext cx="521072" cy="284185"/>
            </a:xfrm>
            <a:prstGeom prst="rect">
              <a:avLst/>
            </a:prstGeom>
            <a:noFill/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6"/>
            <a:srcRect r="1339" b="2881"/>
            <a:stretch/>
          </p:blipFill>
          <p:spPr>
            <a:xfrm>
              <a:off x="7272453" y="581828"/>
              <a:ext cx="499947" cy="278729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4089389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pPr marL="0" indent="0">
              <a:buNone/>
            </a:pPr>
            <a:endParaRPr lang="en-US" altLang="ja-JP" b="1" dirty="0">
              <a:latin typeface="+mn-ea"/>
            </a:endParaRPr>
          </a:p>
          <a:p>
            <a:endParaRPr lang="en-US" altLang="ja-JP" b="1" dirty="0">
              <a:latin typeface="+mn-e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ea typeface="Roboto" panose="02000000000000000000" pitchFamily="2" charset="0"/>
              </a:rPr>
              <a:t>Segmentation accuracy</a:t>
            </a:r>
            <a:endParaRPr lang="en-US" altLang="ja-JP" dirty="0"/>
          </a:p>
        </p:txBody>
      </p:sp>
      <p:sp>
        <p:nvSpPr>
          <p:cNvPr id="13" name="メモ 12"/>
          <p:cNvSpPr/>
          <p:nvPr/>
        </p:nvSpPr>
        <p:spPr>
          <a:xfrm>
            <a:off x="683944" y="3851809"/>
            <a:ext cx="7918437" cy="914400"/>
          </a:xfrm>
          <a:prstGeom prst="foldedCorner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967160" y="720550"/>
          <a:ext cx="3619812" cy="3049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36">
                  <a:extLst>
                    <a:ext uri="{9D8B030D-6E8A-4147-A177-3AD203B41FA5}">
                      <a16:colId xmlns:a16="http://schemas.microsoft.com/office/drawing/2014/main" val="4271841161"/>
                    </a:ext>
                  </a:extLst>
                </a:gridCol>
                <a:gridCol w="1979876">
                  <a:extLst>
                    <a:ext uri="{9D8B030D-6E8A-4147-A177-3AD203B41FA5}">
                      <a16:colId xmlns:a16="http://schemas.microsoft.com/office/drawing/2014/main" val="3055827988"/>
                    </a:ext>
                  </a:extLst>
                </a:gridCol>
              </a:tblGrid>
              <a:tr h="540832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u="none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Entire light field</a:t>
                      </a:r>
                      <a:endParaRPr lang="ja-JP" altLang="en-US" sz="2000" b="0" u="none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5739186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Ours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41210"/>
                  </a:ext>
                </a:extLst>
              </a:tr>
              <a:tr h="4884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Papillon</a:t>
                      </a:r>
                      <a:endParaRPr kumimoji="1" lang="en-US" altLang="ja-JP" sz="2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98.3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6355664"/>
                  </a:ext>
                </a:extLst>
              </a:tr>
              <a:tr h="485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Buddha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97.6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06958589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StillLife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96.6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00796432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Horses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95.7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07903852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806395" y="3993254"/>
            <a:ext cx="7790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the result: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method can segment the entire light field with much high accuracy. 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/>
          </p:nvPr>
        </p:nvGraphicFramePr>
        <p:xfrm>
          <a:off x="4609875" y="720550"/>
          <a:ext cx="3619812" cy="3049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06">
                  <a:extLst>
                    <a:ext uri="{9D8B030D-6E8A-4147-A177-3AD203B41FA5}">
                      <a16:colId xmlns:a16="http://schemas.microsoft.com/office/drawing/2014/main" val="283295453"/>
                    </a:ext>
                  </a:extLst>
                </a:gridCol>
                <a:gridCol w="1809906">
                  <a:extLst>
                    <a:ext uri="{9D8B030D-6E8A-4147-A177-3AD203B41FA5}">
                      <a16:colId xmlns:a16="http://schemas.microsoft.com/office/drawing/2014/main" val="3682156480"/>
                    </a:ext>
                  </a:extLst>
                </a:gridCol>
              </a:tblGrid>
              <a:tr h="540832"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u="none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Central</a:t>
                      </a:r>
                      <a:r>
                        <a:rPr lang="en-US" altLang="ja-JP" sz="2000" b="0" u="none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image</a:t>
                      </a:r>
                      <a:endParaRPr lang="ja-JP" altLang="en-US" sz="2000" b="0" u="none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1027645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Wanner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+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Ours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272203"/>
                  </a:ext>
                </a:extLst>
              </a:tr>
              <a:tr h="4884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97.5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98.3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144571"/>
                  </a:ext>
                </a:extLst>
              </a:tr>
              <a:tr h="485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96.4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97.7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8328100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96.5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96.4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092515"/>
                  </a:ext>
                </a:extLst>
              </a:tr>
              <a:tr h="540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95.1</a:t>
                      </a:r>
                      <a:endParaRPr kumimoji="1" lang="ja-JP" altLang="en-US" sz="2000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95.9</a:t>
                      </a:r>
                      <a:endParaRPr kumimoji="1" lang="ja-JP" altLang="en-US" sz="2000" b="1" dirty="0"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8581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50373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73182" y="2304517"/>
            <a:ext cx="8797637" cy="534466"/>
          </a:xfrm>
        </p:spPr>
        <p:txBody>
          <a:bodyPr/>
          <a:lstStyle/>
          <a:p>
            <a:r>
              <a:rPr kumimoji="1" lang="en-US" altLang="ja-JP" dirty="0"/>
              <a:t>Application: Efficient light field editing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31729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Input light field</a:t>
            </a:r>
            <a:endParaRPr kumimoji="1" lang="ja-JP" altLang="en-US" dirty="0"/>
          </a:p>
        </p:txBody>
      </p:sp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900535"/>
            <a:ext cx="3733800" cy="373380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1563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8" name="toy_dra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406" t="1856" r="31844" b="2736"/>
          <a:stretch>
            <a:fillRect/>
          </a:stretch>
        </p:blipFill>
        <p:spPr>
          <a:xfrm>
            <a:off x="2705100" y="906326"/>
            <a:ext cx="3733800" cy="3728009"/>
          </a:xfrm>
          <a:prstGeom prst="rect">
            <a:avLst/>
          </a:prstGeom>
        </p:spPr>
      </p:pic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Seeds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97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ea typeface="Roboto" panose="02000000000000000000" pitchFamily="2" charset="0"/>
              </a:rPr>
              <a:t>Light fields provide a very rich representation of a scene.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Light field imaging is cool</a:t>
            </a:r>
            <a:endParaRPr kumimoji="1" lang="ja-JP" altLang="en-US" dirty="0"/>
          </a:p>
        </p:txBody>
      </p:sp>
      <p:pic>
        <p:nvPicPr>
          <p:cNvPr id="6" name="Picture 12" descr="Perspective Shift: Eric Cheng presents 149 Animated GIFs created with Desktop Tools Beta for Developers (picture: Eric Cheng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825" y="1320221"/>
            <a:ext cx="2916271" cy="29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764230" y="43392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Refocusing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80128" y="4339275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Free view point image</a:t>
            </a:r>
          </a:p>
        </p:txBody>
      </p:sp>
      <p:pic>
        <p:nvPicPr>
          <p:cNvPr id="10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09" y="1320221"/>
            <a:ext cx="2916271" cy="2916271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5422108" y="4673872"/>
            <a:ext cx="1947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dirty="0">
                <a:latin typeface="Roboto" panose="02000000000000000000" pitchFamily="2" charset="0"/>
                <a:cs typeface="Roboto" panose="02000000000000000000" pitchFamily="2" charset="0"/>
              </a:rPr>
              <a:t>http://lightfield-forum.com/en/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524000" y="4673872"/>
            <a:ext cx="1947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dirty="0">
                <a:latin typeface="Roboto" panose="02000000000000000000" pitchFamily="2" charset="0"/>
                <a:cs typeface="Roboto" panose="02000000000000000000" pitchFamily="2" charset="0"/>
              </a:rPr>
              <a:t>http://lightfield-forum.com/en/</a:t>
            </a:r>
          </a:p>
        </p:txBody>
      </p:sp>
    </p:spTree>
    <p:extLst>
      <p:ext uri="{BB962C8B-B14F-4D97-AF65-F5344CB8AC3E}">
        <p14:creationId xmlns:p14="http://schemas.microsoft.com/office/powerpoint/2010/main" val="281809989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Extract rays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906326"/>
            <a:ext cx="3728009" cy="3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0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Extract rays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900207"/>
            <a:ext cx="3734128" cy="37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76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Editing result</a:t>
            </a:r>
            <a:endParaRPr kumimoji="1" lang="ja-JP" altLang="en-US" dirty="0"/>
          </a:p>
        </p:txBody>
      </p:sp>
      <p:pic>
        <p:nvPicPr>
          <p:cNvPr id="10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500" y="1207999"/>
            <a:ext cx="3004445" cy="3004445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4891" y="1195313"/>
            <a:ext cx="3004709" cy="300470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749161" y="4176295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 light field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10968" y="4166892"/>
            <a:ext cx="183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Edited light field</a:t>
            </a:r>
          </a:p>
        </p:txBody>
      </p:sp>
    </p:spTree>
    <p:extLst>
      <p:ext uri="{BB962C8B-B14F-4D97-AF65-F5344CB8AC3E}">
        <p14:creationId xmlns:p14="http://schemas.microsoft.com/office/powerpoint/2010/main" val="2864808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Input light field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Application: efficient light field editing</a:t>
            </a:r>
            <a:endParaRPr kumimoji="1" lang="ja-JP" altLang="en-US" dirty="0"/>
          </a:p>
        </p:txBody>
      </p:sp>
      <p:pic>
        <p:nvPicPr>
          <p:cNvPr id="6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6990" y="1051861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94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Seeds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Application: efficient light field editing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660" y="1077323"/>
            <a:ext cx="3810330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2064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3674" y="1051861"/>
            <a:ext cx="3829696" cy="3829696"/>
          </a:xfr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Application: efficient light field editing</a:t>
            </a:r>
            <a:endParaRPr kumimoji="1" lang="ja-JP" altLang="en-US" dirty="0"/>
          </a:p>
        </p:txBody>
      </p:sp>
      <p:sp>
        <p:nvSpPr>
          <p:cNvPr id="8" name="コンテンツ プレースホルダー 1"/>
          <p:cNvSpPr txBox="1">
            <a:spLocks/>
          </p:cNvSpPr>
          <p:nvPr/>
        </p:nvSpPr>
        <p:spPr>
          <a:xfrm>
            <a:off x="173182" y="558801"/>
            <a:ext cx="8797637" cy="4283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kumimoji="1"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1pPr>
            <a:lvl2pPr marL="557213" indent="-214313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kumimoji="1"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2pPr>
            <a:lvl3pPr marL="8572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ü"/>
              <a:defRPr kumimoji="1"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3pPr>
            <a:lvl4pPr marL="12001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–"/>
              <a:defRPr kumimoji="1"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4pPr>
            <a:lvl5pPr marL="15430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»"/>
              <a:defRPr kumimoji="1"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Extracted rays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534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3674" y="1051861"/>
            <a:ext cx="3829696" cy="3829696"/>
          </a:xfr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Application: efficient light field editing</a:t>
            </a:r>
            <a:endParaRPr kumimoji="1" lang="ja-JP" altLang="en-US" dirty="0"/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173182" y="558801"/>
            <a:ext cx="8797637" cy="4283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kumimoji="1"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1pPr>
            <a:lvl2pPr marL="557213" indent="-214313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kumimoji="1"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2pPr>
            <a:lvl3pPr marL="8572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ü"/>
              <a:defRPr kumimoji="1"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3pPr>
            <a:lvl4pPr marL="12001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–"/>
              <a:defRPr kumimoji="1"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4pPr>
            <a:lvl5pPr marL="1543050" indent="-171450" algn="l" defTabSz="3429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»"/>
              <a:defRPr kumimoji="1"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+mn-ea"/>
                <a:cs typeface="Roboto" panose="02000000000000000000" pitchFamily="2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Extracted rays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343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Editing result </a:t>
            </a:r>
            <a:endParaRPr kumimoji="1" lang="ja-JP" altLang="en-US" dirty="0"/>
          </a:p>
        </p:txBody>
      </p:sp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8418" y="1225837"/>
            <a:ext cx="3088988" cy="3088988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Application: efficient light field editing</a:t>
            </a:r>
            <a:endParaRPr kumimoji="1" lang="ja-JP" altLang="en-US" dirty="0"/>
          </a:p>
        </p:txBody>
      </p:sp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295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306" y="1225837"/>
            <a:ext cx="3088988" cy="308898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736239" y="4313455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 light field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36635" y="4304052"/>
            <a:ext cx="183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Edited light field</a:t>
            </a:r>
          </a:p>
        </p:txBody>
      </p:sp>
    </p:spTree>
    <p:extLst>
      <p:ext uri="{BB962C8B-B14F-4D97-AF65-F5344CB8AC3E}">
        <p14:creationId xmlns:p14="http://schemas.microsoft.com/office/powerpoint/2010/main" val="168401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85762" indent="-342900"/>
            <a:r>
              <a:rPr lang="en-US" altLang="ja-JP" b="1" dirty="0">
                <a:solidFill>
                  <a:schemeClr val="accent4"/>
                </a:solidFill>
              </a:rPr>
              <a:t>We have developed supervised 4D light field segmentation</a:t>
            </a:r>
          </a:p>
          <a:p>
            <a:pPr marL="385762" indent="-342900"/>
            <a:r>
              <a:rPr lang="en-US" altLang="ja-JP" b="1" dirty="0"/>
              <a:t>We solve three  difficulties in light field editing: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Ask</a:t>
            </a:r>
            <a:r>
              <a:rPr lang="ja-JP" altLang="en-US" dirty="0"/>
              <a:t> </a:t>
            </a:r>
            <a:r>
              <a:rPr lang="en-US" altLang="ja-JP" dirty="0"/>
              <a:t>user to </a:t>
            </a:r>
            <a:r>
              <a:rPr lang="en-US" altLang="ja-JP" b="1" dirty="0"/>
              <a:t>input seeds on central 2D image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Propagate seeds to other images based on </a:t>
            </a:r>
            <a:br>
              <a:rPr lang="en-US" altLang="ja-JP" dirty="0"/>
            </a:br>
            <a:r>
              <a:rPr lang="en-US" altLang="ja-JP" b="1" dirty="0"/>
              <a:t>color and estimated depth</a:t>
            </a:r>
          </a:p>
          <a:p>
            <a:pPr marL="857250" lvl="1" indent="-514350">
              <a:buFont typeface="+mj-lt"/>
              <a:buAutoNum type="romanUcPeriod"/>
            </a:pPr>
            <a:r>
              <a:rPr lang="en-US" altLang="ja-JP" dirty="0"/>
              <a:t>Introduce </a:t>
            </a:r>
            <a:r>
              <a:rPr lang="en-US" altLang="ja-JP" b="1" dirty="0"/>
              <a:t>smoothness constraints for spatial and angular neighbors</a:t>
            </a:r>
          </a:p>
          <a:p>
            <a:pPr marL="385762" indent="-342900"/>
            <a:r>
              <a:rPr lang="en-US" altLang="ja-JP" dirty="0"/>
              <a:t>Formulate problem as energy minimization</a:t>
            </a:r>
          </a:p>
          <a:p>
            <a:pPr marL="385762" indent="-342900"/>
            <a:r>
              <a:rPr lang="en-US" altLang="ja-JP" dirty="0"/>
              <a:t>Show that our method can segment the entire light field with much high accuracy</a:t>
            </a:r>
          </a:p>
          <a:p>
            <a:pPr marL="385762" indent="-342900"/>
            <a:r>
              <a:rPr lang="en-US" altLang="ja-JP" dirty="0"/>
              <a:t>Suggest that our method helps efficient light field editing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9774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Project Page: </a:t>
            </a:r>
            <a:r>
              <a:rPr lang="ja-JP" altLang="en-US" u="sng" dirty="0">
                <a:solidFill>
                  <a:schemeClr val="accent1"/>
                </a:solidFill>
              </a:rPr>
              <a:t>http://omilab.naist.jp/project/LFseg/</a:t>
            </a:r>
            <a:endParaRPr lang="en-US" altLang="ja-JP" u="sng" dirty="0">
              <a:solidFill>
                <a:schemeClr val="accent1"/>
              </a:solidFill>
            </a:endParaRPr>
          </a:p>
          <a:p>
            <a:r>
              <a:rPr lang="en-US" altLang="ja-JP" dirty="0"/>
              <a:t>Points: </a:t>
            </a:r>
            <a:endParaRPr lang="ja-JP" altLang="en-US" dirty="0"/>
          </a:p>
          <a:p>
            <a:pPr marL="0" indent="0">
              <a:buNone/>
            </a:pPr>
            <a:endParaRPr kumimoji="1" lang="en-US" altLang="ja-JP" dirty="0">
              <a:solidFill>
                <a:schemeClr val="accent1"/>
              </a:solidFill>
            </a:endParaRPr>
          </a:p>
          <a:p>
            <a:endParaRPr kumimoji="1" lang="en-US" altLang="ja-JP" dirty="0">
              <a:solidFill>
                <a:schemeClr val="accent1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Thank you for your attention!</a:t>
            </a:r>
            <a:endParaRPr kumimoji="1" lang="ja-JP" altLang="en-US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645550"/>
              </p:ext>
            </p:extLst>
          </p:nvPr>
        </p:nvGraphicFramePr>
        <p:xfrm>
          <a:off x="663666" y="2075632"/>
          <a:ext cx="1842334" cy="184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0" name="Acrobat Document" r:id="rId4" imgW="1666555" imgH="1666553" progId="AcroExch.Document.DC">
                  <p:embed/>
                </p:oleObj>
              </mc:Choice>
              <mc:Fallback>
                <p:oleObj name="Acrobat Document" r:id="rId4" imgW="1666555" imgH="1666553" progId="AcroExch.Document.DC">
                  <p:embed/>
                  <p:pic>
                    <p:nvPicPr>
                      <p:cNvPr id="73" name="オブジェクト 7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666" y="2075632"/>
                        <a:ext cx="1842334" cy="184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2459" y="4056905"/>
            <a:ext cx="2972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Learning based </a:t>
            </a:r>
            <a:r>
              <a:rPr lang="en-US" altLang="ja-JP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objectness</a:t>
            </a:r>
            <a:r>
              <a:rPr lang="en-US" altLang="ja-JP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altLang="ja-JP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ja-JP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color and depth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2781547" y="1579129"/>
            <a:ext cx="3513283" cy="2797273"/>
            <a:chOff x="4265903" y="2023895"/>
            <a:chExt cx="4541936" cy="3616285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5903" y="2233727"/>
              <a:ext cx="4541936" cy="3406453"/>
            </a:xfrm>
            <a:prstGeom prst="rect">
              <a:avLst/>
            </a:prstGeom>
          </p:spPr>
        </p:pic>
        <p:cxnSp>
          <p:nvCxnSpPr>
            <p:cNvPr id="10" name="直線コネクタ 9"/>
            <p:cNvCxnSpPr/>
            <p:nvPr/>
          </p:nvCxnSpPr>
          <p:spPr>
            <a:xfrm>
              <a:off x="6013892" y="2371396"/>
              <a:ext cx="224381" cy="1662417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4465026" y="4039805"/>
              <a:ext cx="1773247" cy="436749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グループ化 11"/>
            <p:cNvGrpSpPr/>
            <p:nvPr/>
          </p:nvGrpSpPr>
          <p:grpSpPr>
            <a:xfrm>
              <a:off x="5757862" y="2023895"/>
              <a:ext cx="371872" cy="374579"/>
              <a:chOff x="4481510" y="53009"/>
              <a:chExt cx="981076" cy="988219"/>
            </a:xfrm>
          </p:grpSpPr>
          <p:sp>
            <p:nvSpPr>
              <p:cNvPr id="17" name="円/楕円 20"/>
              <p:cNvSpPr/>
              <p:nvPr/>
            </p:nvSpPr>
            <p:spPr>
              <a:xfrm>
                <a:off x="4869656" y="428625"/>
                <a:ext cx="209550" cy="209550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18" name="二等辺三角形 17"/>
              <p:cNvSpPr/>
              <p:nvPr/>
            </p:nvSpPr>
            <p:spPr>
              <a:xfrm>
                <a:off x="4872037" y="53009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10800000">
                <a:off x="4872037" y="717377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5400000">
                <a:off x="5198267" y="369094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21" name="二等辺三角形 20"/>
              <p:cNvSpPr/>
              <p:nvPr/>
            </p:nvSpPr>
            <p:spPr>
              <a:xfrm rot="16200000">
                <a:off x="4541042" y="369093"/>
                <a:ext cx="204788" cy="323851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</p:grpSp>
        <p:cxnSp>
          <p:nvCxnSpPr>
            <p:cNvPr id="13" name="直線コネクタ 12"/>
            <p:cNvCxnSpPr/>
            <p:nvPr/>
          </p:nvCxnSpPr>
          <p:spPr>
            <a:xfrm>
              <a:off x="6013892" y="2385857"/>
              <a:ext cx="224381" cy="1662417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4519671" y="4031336"/>
              <a:ext cx="1718601" cy="533786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6006980" y="2375196"/>
              <a:ext cx="231292" cy="1664609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465026" y="4039804"/>
              <a:ext cx="1773247" cy="327014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2951913" y="4214126"/>
            <a:ext cx="332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Two types of neighboring rays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325" y="1735820"/>
            <a:ext cx="2236379" cy="223637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4" name="テキスト ボックス 23"/>
          <p:cNvSpPr txBox="1"/>
          <p:nvPr/>
        </p:nvSpPr>
        <p:spPr>
          <a:xfrm>
            <a:off x="6604459" y="4219604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Segmented light field</a:t>
            </a:r>
          </a:p>
        </p:txBody>
      </p:sp>
    </p:spTree>
    <p:extLst>
      <p:ext uri="{BB962C8B-B14F-4D97-AF65-F5344CB8AC3E}">
        <p14:creationId xmlns:p14="http://schemas.microsoft.com/office/powerpoint/2010/main" val="37697973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Is light field</a:t>
            </a:r>
            <a:r>
              <a:rPr kumimoji="1" lang="en-US" altLang="ja-JP" dirty="0"/>
              <a:t> editing popular?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07371" y="3707882"/>
            <a:ext cx="249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we edit light field?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6487072" y="520887"/>
            <a:ext cx="1920333" cy="964317"/>
            <a:chOff x="6715748" y="1117390"/>
            <a:chExt cx="2675292" cy="1343429"/>
          </a:xfrm>
        </p:grpSpPr>
        <p:pic>
          <p:nvPicPr>
            <p:cNvPr id="18" name="Picture 6" descr="https://encrypted-tbn3.gstatic.com/images?q=tbn:ANd9GcSnBwT07TzoNIqpHzX41jbHiwMDFZ7_nNk8n1AwcqGpzCAm7XDRG4YxrUKM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8000" y1="34667" x2="52000" y2="39556"/>
                          <a14:foregroundMark x1="74222" y1="68444" x2="83556" y2="7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7611" y="1117390"/>
              <a:ext cx="1343429" cy="1343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t1.gstatic.com/images?q=tbn:ANd9GcRVE2A-e282bLjRK07mIfhmYumVw01VPilcUuNFO6bvOYEjiBYIaw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748" y="1117390"/>
              <a:ext cx="1644421" cy="123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36608" y1="81102" x2="31289" y2="85424"/>
                        <a14:backgroundMark x1="22952" y1="91271" x2="25827" y2="90508"/>
                        <a14:backgroundMark x1="48778" y1="83136" x2="74605" y2="98644"/>
                        <a14:backgroundMark x1="38045" y1="77797" x2="45328" y2="81102"/>
                        <a14:backgroundMark x1="86104" y1="95339" x2="82511" y2="97119"/>
                        <a14:backgroundMark x1="19358" y1="91780" x2="23095" y2="9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6724" y="1831155"/>
            <a:ext cx="2422043" cy="1485900"/>
          </a:xfrm>
          <a:prstGeom prst="rect">
            <a:avLst/>
          </a:prstGeom>
        </p:spPr>
      </p:pic>
      <p:pic>
        <p:nvPicPr>
          <p:cNvPr id="21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6808" y="1465840"/>
            <a:ext cx="2088001" cy="208800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66385" y="3569383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Take the scene with</a:t>
            </a:r>
            <a:b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ja-JP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light field camera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243" y="370788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Light field data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421016" y="1455068"/>
            <a:ext cx="2065699" cy="21095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9600" dirty="0">
                <a:solidFill>
                  <a:schemeClr val="accent1"/>
                </a:solidFill>
              </a:rPr>
              <a:t>?</a:t>
            </a:r>
            <a:endParaRPr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69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EOF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394426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900535"/>
            <a:ext cx="3733800" cy="373380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44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8" name="toy_dra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406" t="1856" r="31844" b="2736"/>
          <a:stretch>
            <a:fillRect/>
          </a:stretch>
        </p:blipFill>
        <p:spPr>
          <a:xfrm>
            <a:off x="2705100" y="906326"/>
            <a:ext cx="3733800" cy="3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3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906326"/>
            <a:ext cx="3728009" cy="3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43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900207"/>
            <a:ext cx="3734128" cy="37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8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755E-3795-FB40-B231-3C25BD1657F4}" type="datetime1">
              <a:rPr lang="ja-JP" altLang="en-US" smtClean="0"/>
              <a:pPr/>
              <a:t>2016/5/23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9615-82D0-5A43-A585-A379E2DDF076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Efficient light field editing with our method</a:t>
            </a:r>
            <a:endParaRPr kumimoji="1" lang="ja-JP" altLang="en-US" dirty="0"/>
          </a:p>
        </p:txBody>
      </p:sp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900207"/>
            <a:ext cx="3734128" cy="37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96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テーマ2">
  <a:themeElements>
    <a:clrScheme name="スカイ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ユーザー定義 1">
      <a:majorFont>
        <a:latin typeface="Calibri"/>
        <a:ea typeface="游ゴシック"/>
        <a:cs typeface=""/>
      </a:majorFont>
      <a:minorFont>
        <a:latin typeface="Calibri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テーマ2" id="{E34B347F-8637-F141-9F6F-EAAABA9A0B37}" vid="{BB476176-8B96-E148-840C-2F6D34ADD55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テーマ2</Template>
  <TotalTime>44677</TotalTime>
  <Words>2798</Words>
  <Application>Microsoft Office PowerPoint</Application>
  <PresentationFormat>画面に合わせる (16:9)</PresentationFormat>
  <Paragraphs>553</Paragraphs>
  <Slides>40</Slides>
  <Notes>39</Notes>
  <HiddenSlides>0</HiddenSlides>
  <MMClips>20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2" baseType="lpstr">
      <vt:lpstr>ＭＳ Ｐゴシック</vt:lpstr>
      <vt:lpstr>ヒラギノ角ゴ Pro W3</vt:lpstr>
      <vt:lpstr>游ゴシック</vt:lpstr>
      <vt:lpstr>Arial</vt:lpstr>
      <vt:lpstr>Calibri</vt:lpstr>
      <vt:lpstr>Roboto</vt:lpstr>
      <vt:lpstr>Roboto Light</vt:lpstr>
      <vt:lpstr>Roboto Medium</vt:lpstr>
      <vt:lpstr>Times New Roman</vt:lpstr>
      <vt:lpstr>Wingdings</vt:lpstr>
      <vt:lpstr>テーマ2</vt:lpstr>
      <vt:lpstr>Acrobat Document</vt:lpstr>
      <vt:lpstr>PowerPoint プレゼンテーション</vt:lpstr>
      <vt:lpstr>Image editing is popular</vt:lpstr>
      <vt:lpstr>Light field imaging is cool</vt:lpstr>
      <vt:lpstr>Is light field editing popular?</vt:lpstr>
      <vt:lpstr>Efficient light field editing with our method</vt:lpstr>
      <vt:lpstr>Efficient light field editing with our method</vt:lpstr>
      <vt:lpstr>Efficient light field editing with our method</vt:lpstr>
      <vt:lpstr>Efficient light field editing with our method</vt:lpstr>
      <vt:lpstr>Efficient light field editing with our method</vt:lpstr>
      <vt:lpstr>Efficient light field editing with our method</vt:lpstr>
      <vt:lpstr>Problem statement</vt:lpstr>
      <vt:lpstr>Problem statement</vt:lpstr>
      <vt:lpstr>Interface for light field editing</vt:lpstr>
      <vt:lpstr>Problem statement</vt:lpstr>
      <vt:lpstr>Effective use of depth: Objectness</vt:lpstr>
      <vt:lpstr>Effective use of depth: Objectness</vt:lpstr>
      <vt:lpstr>Problem statement</vt:lpstr>
      <vt:lpstr>Smoothness constraints for 4D segmentation</vt:lpstr>
      <vt:lpstr>Solve</vt:lpstr>
      <vt:lpstr>Energy minimization using graph cut</vt:lpstr>
      <vt:lpstr>Experiments</vt:lpstr>
      <vt:lpstr>Result: “Buddha” data set </vt:lpstr>
      <vt:lpstr>Result: “Horses” data set </vt:lpstr>
      <vt:lpstr>Segmentation accuracy</vt:lpstr>
      <vt:lpstr>Segmentation accuracy</vt:lpstr>
      <vt:lpstr>Segmentation accuracy</vt:lpstr>
      <vt:lpstr>Application: Efficient light field editing</vt:lpstr>
      <vt:lpstr>Efficient light field editing with our method</vt:lpstr>
      <vt:lpstr>Efficient light field editing with our method</vt:lpstr>
      <vt:lpstr>Efficient light field editing with our method</vt:lpstr>
      <vt:lpstr>Efficient light field editing with our method</vt:lpstr>
      <vt:lpstr>Efficient light field editing with our method</vt:lpstr>
      <vt:lpstr>Application: efficient light field editing</vt:lpstr>
      <vt:lpstr>Application: efficient light field editing</vt:lpstr>
      <vt:lpstr>Application: efficient light field editing</vt:lpstr>
      <vt:lpstr>Application: efficient light field editing</vt:lpstr>
      <vt:lpstr>Application: efficient light field editing</vt:lpstr>
      <vt:lpstr>Summary</vt:lpstr>
      <vt:lpstr>Thank you for your attention!</vt:lpstr>
      <vt:lpstr>EOF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iccp_mihara</dc:title>
  <dc:creator>三原 基</dc:creator>
  <cp:lastModifiedBy>三原基</cp:lastModifiedBy>
  <cp:revision>3552</cp:revision>
  <cp:lastPrinted>2016-02-14T23:18:31Z</cp:lastPrinted>
  <dcterms:created xsi:type="dcterms:W3CDTF">2014-06-15T13:07:27Z</dcterms:created>
  <dcterms:modified xsi:type="dcterms:W3CDTF">2016-05-23T13:56:01Z</dcterms:modified>
</cp:coreProperties>
</file>